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58" r:id="rId4"/>
    <p:sldId id="259" r:id="rId5"/>
    <p:sldId id="260" r:id="rId6"/>
    <p:sldId id="262" r:id="rId7"/>
    <p:sldId id="261" r:id="rId8"/>
    <p:sldId id="263" r:id="rId9"/>
    <p:sldId id="275" r:id="rId10"/>
    <p:sldId id="281" r:id="rId11"/>
    <p:sldId id="280" r:id="rId12"/>
    <p:sldId id="279" r:id="rId13"/>
    <p:sldId id="278" r:id="rId14"/>
    <p:sldId id="277" r:id="rId15"/>
    <p:sldId id="276" r:id="rId16"/>
    <p:sldId id="270" r:id="rId17"/>
    <p:sldId id="274" r:id="rId18"/>
    <p:sldId id="271" r:id="rId19"/>
    <p:sldId id="273" r:id="rId20"/>
    <p:sldId id="272" r:id="rId21"/>
    <p:sldId id="269" r:id="rId22"/>
    <p:sldId id="268" r:id="rId23"/>
    <p:sldId id="265" r:id="rId24"/>
    <p:sldId id="283" r:id="rId25"/>
    <p:sldId id="287" r:id="rId26"/>
    <p:sldId id="286" r:id="rId27"/>
    <p:sldId id="285" r:id="rId28"/>
    <p:sldId id="284" r:id="rId29"/>
    <p:sldId id="282" r:id="rId30"/>
    <p:sldId id="288" r:id="rId31"/>
    <p:sldId id="289" r:id="rId32"/>
    <p:sldId id="290" r:id="rId33"/>
    <p:sldId id="291" r:id="rId34"/>
    <p:sldId id="292" r:id="rId35"/>
    <p:sldId id="293" r:id="rId36"/>
    <p:sldId id="294" r:id="rId37"/>
    <p:sldId id="300" r:id="rId38"/>
    <p:sldId id="301" r:id="rId39"/>
    <p:sldId id="296" r:id="rId40"/>
    <p:sldId id="297" r:id="rId41"/>
    <p:sldId id="264" r:id="rId42"/>
    <p:sldId id="298" r:id="rId43"/>
    <p:sldId id="29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zvan Valentin Marinescu" initials="RVM" lastIdx="1" clrIdx="0">
    <p:extLst>
      <p:ext uri="{19B8F6BF-5375-455C-9EA6-DF929625EA0E}">
        <p15:presenceInfo xmlns:p15="http://schemas.microsoft.com/office/powerpoint/2012/main" userId="a184f8c4514c0aa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9"/>
    <p:restoredTop sz="96327"/>
  </p:normalViewPr>
  <p:slideViewPr>
    <p:cSldViewPr snapToGrid="0">
      <p:cViewPr>
        <p:scale>
          <a:sx n="140" d="100"/>
          <a:sy n="140" d="100"/>
        </p:scale>
        <p:origin x="216" y="17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01T10:35:45.783"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C73A0-B786-944D-9A8E-924F70112237}" type="datetimeFigureOut">
              <a:rPr lang="en-US" smtClean="0"/>
              <a:t>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D989FB-A956-314E-A580-F60FE9515D86}" type="slidenum">
              <a:rPr lang="en-US" smtClean="0"/>
              <a:t>‹#›</a:t>
            </a:fld>
            <a:endParaRPr lang="en-US"/>
          </a:p>
        </p:txBody>
      </p:sp>
    </p:spTree>
    <p:extLst>
      <p:ext uri="{BB962C8B-B14F-4D97-AF65-F5344CB8AC3E}">
        <p14:creationId xmlns:p14="http://schemas.microsoft.com/office/powerpoint/2010/main" val="391826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 low-resolution input image, our method can perform super-resolution by leveraging pre-trained deep generative models. </a:t>
            </a:r>
          </a:p>
          <a:p>
            <a:endParaRPr lang="en-US" dirty="0"/>
          </a:p>
          <a:p>
            <a:r>
              <a:rPr lang="en-US" dirty="0"/>
              <a:t>We use pre-trained deep generative models to perform image reconstruction of images corrupted by any arbitrary, known corruption process. We demonstrate it on super-resolution and inpainting. </a:t>
            </a:r>
          </a:p>
          <a:p>
            <a:endParaRPr lang="en-US" dirty="0"/>
          </a:p>
          <a:p>
            <a:r>
              <a:rPr lang="en-US" dirty="0"/>
              <a:t>Since our method uses pre-trained deep generative models, it does not require re-training if the degradation level is changed, or if the blur kernel is changed. </a:t>
            </a:r>
          </a:p>
          <a:p>
            <a:endParaRPr lang="en-US" dirty="0"/>
          </a:p>
          <a:p>
            <a:endParaRPr lang="en-US" dirty="0"/>
          </a:p>
        </p:txBody>
      </p:sp>
      <p:sp>
        <p:nvSpPr>
          <p:cNvPr id="4" name="Slide Number Placeholder 3"/>
          <p:cNvSpPr>
            <a:spLocks noGrp="1"/>
          </p:cNvSpPr>
          <p:nvPr>
            <p:ph type="sldNum" sz="quarter" idx="5"/>
          </p:nvPr>
        </p:nvSpPr>
        <p:spPr/>
        <p:txBody>
          <a:bodyPr/>
          <a:lstStyle/>
          <a:p>
            <a:fld id="{84830F74-BB1A-FA46-9FC8-7EAD0D324DF6}" type="slidenum">
              <a:rPr lang="en-US" smtClean="0"/>
              <a:t>37</a:t>
            </a:fld>
            <a:endParaRPr lang="en-US"/>
          </a:p>
        </p:txBody>
      </p:sp>
    </p:spTree>
    <p:extLst>
      <p:ext uri="{BB962C8B-B14F-4D97-AF65-F5344CB8AC3E}">
        <p14:creationId xmlns:p14="http://schemas.microsoft.com/office/powerpoint/2010/main" val="3518519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an input image, our method can further sample multiple reconstructions by estimating an entire distribution of solutions. We are able to both sample solutions, as well as estimate the mean of the posterior. </a:t>
            </a:r>
          </a:p>
          <a:p>
            <a:endParaRPr lang="en-US" dirty="0"/>
          </a:p>
          <a:p>
            <a:r>
              <a:rPr lang="en-US" dirty="0"/>
              <a:t>We demonstrate our work not only on human faces, but also on two  challenging medical datasets of (1) chest X-Ray images and (2) brain MRI images. </a:t>
            </a:r>
          </a:p>
        </p:txBody>
      </p:sp>
      <p:sp>
        <p:nvSpPr>
          <p:cNvPr id="4" name="Slide Number Placeholder 3"/>
          <p:cNvSpPr>
            <a:spLocks noGrp="1"/>
          </p:cNvSpPr>
          <p:nvPr>
            <p:ph type="sldNum" sz="quarter" idx="5"/>
          </p:nvPr>
        </p:nvSpPr>
        <p:spPr/>
        <p:txBody>
          <a:bodyPr/>
          <a:lstStyle/>
          <a:p>
            <a:fld id="{84830F74-BB1A-FA46-9FC8-7EAD0D324DF6}" type="slidenum">
              <a:rPr lang="en-US" smtClean="0"/>
              <a:t>38</a:t>
            </a:fld>
            <a:endParaRPr lang="en-US"/>
          </a:p>
        </p:txBody>
      </p:sp>
    </p:spTree>
    <p:extLst>
      <p:ext uri="{BB962C8B-B14F-4D97-AF65-F5344CB8AC3E}">
        <p14:creationId xmlns:p14="http://schemas.microsoft.com/office/powerpoint/2010/main" val="207670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image </a:t>
            </a:r>
            <a:r>
              <a:rPr lang="en-US" dirty="0" err="1"/>
              <a:t>reconstruc</a:t>
            </a:r>
            <a:endParaRPr lang="en-US" dirty="0"/>
          </a:p>
        </p:txBody>
      </p:sp>
      <p:sp>
        <p:nvSpPr>
          <p:cNvPr id="4" name="Slide Number Placeholder 3"/>
          <p:cNvSpPr>
            <a:spLocks noGrp="1"/>
          </p:cNvSpPr>
          <p:nvPr>
            <p:ph type="sldNum" sz="quarter" idx="5"/>
          </p:nvPr>
        </p:nvSpPr>
        <p:spPr/>
        <p:txBody>
          <a:bodyPr/>
          <a:lstStyle/>
          <a:p>
            <a:fld id="{84830F74-BB1A-FA46-9FC8-7EAD0D324DF6}" type="slidenum">
              <a:rPr lang="en-US" smtClean="0"/>
              <a:t>39</a:t>
            </a:fld>
            <a:endParaRPr lang="en-US"/>
          </a:p>
        </p:txBody>
      </p:sp>
    </p:spTree>
    <p:extLst>
      <p:ext uri="{BB962C8B-B14F-4D97-AF65-F5344CB8AC3E}">
        <p14:creationId xmlns:p14="http://schemas.microsoft.com/office/powerpoint/2010/main" val="2861814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slide with: in the paper, we show how the prior and likelihood models are expressed, and the resulting optimization.</a:t>
            </a:r>
          </a:p>
        </p:txBody>
      </p:sp>
      <p:sp>
        <p:nvSpPr>
          <p:cNvPr id="4" name="Slide Number Placeholder 3"/>
          <p:cNvSpPr>
            <a:spLocks noGrp="1"/>
          </p:cNvSpPr>
          <p:nvPr>
            <p:ph type="sldNum" sz="quarter" idx="5"/>
          </p:nvPr>
        </p:nvSpPr>
        <p:spPr/>
        <p:txBody>
          <a:bodyPr/>
          <a:lstStyle/>
          <a:p>
            <a:fld id="{84830F74-BB1A-FA46-9FC8-7EAD0D324DF6}" type="slidenum">
              <a:rPr lang="en-US" smtClean="0"/>
              <a:t>41</a:t>
            </a:fld>
            <a:endParaRPr lang="en-US"/>
          </a:p>
        </p:txBody>
      </p:sp>
    </p:spTree>
    <p:extLst>
      <p:ext uri="{BB962C8B-B14F-4D97-AF65-F5344CB8AC3E}">
        <p14:creationId xmlns:p14="http://schemas.microsoft.com/office/powerpoint/2010/main" val="429436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830F74-BB1A-FA46-9FC8-7EAD0D324DF6}" type="slidenum">
              <a:rPr lang="en-US" smtClean="0"/>
              <a:t>42</a:t>
            </a:fld>
            <a:endParaRPr lang="en-US"/>
          </a:p>
        </p:txBody>
      </p:sp>
    </p:spTree>
    <p:extLst>
      <p:ext uri="{BB962C8B-B14F-4D97-AF65-F5344CB8AC3E}">
        <p14:creationId xmlns:p14="http://schemas.microsoft.com/office/powerpoint/2010/main" val="230855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compared to </a:t>
            </a:r>
          </a:p>
        </p:txBody>
      </p:sp>
      <p:sp>
        <p:nvSpPr>
          <p:cNvPr id="4" name="Slide Number Placeholder 3"/>
          <p:cNvSpPr>
            <a:spLocks noGrp="1"/>
          </p:cNvSpPr>
          <p:nvPr>
            <p:ph type="sldNum" sz="quarter" idx="5"/>
          </p:nvPr>
        </p:nvSpPr>
        <p:spPr/>
        <p:txBody>
          <a:bodyPr/>
          <a:lstStyle/>
          <a:p>
            <a:fld id="{84830F74-BB1A-FA46-9FC8-7EAD0D324DF6}" type="slidenum">
              <a:rPr lang="en-US" smtClean="0"/>
              <a:t>43</a:t>
            </a:fld>
            <a:endParaRPr lang="en-US"/>
          </a:p>
        </p:txBody>
      </p:sp>
    </p:spTree>
    <p:extLst>
      <p:ext uri="{BB962C8B-B14F-4D97-AF65-F5344CB8AC3E}">
        <p14:creationId xmlns:p14="http://schemas.microsoft.com/office/powerpoint/2010/main" val="220935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FCB7F-5E04-29C7-DFC8-F618AE6907BF}"/>
              </a:ext>
            </a:extLst>
          </p:cNvPr>
          <p:cNvSpPr>
            <a:spLocks noGrp="1"/>
          </p:cNvSpPr>
          <p:nvPr>
            <p:ph type="ctrTitle"/>
          </p:nvPr>
        </p:nvSpPr>
        <p:spPr>
          <a:xfrm>
            <a:off x="164592" y="1122363"/>
            <a:ext cx="1175004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D45472-38B1-9DD6-BFD8-B6A7E58BC833}"/>
              </a:ext>
            </a:extLst>
          </p:cNvPr>
          <p:cNvSpPr>
            <a:spLocks noGrp="1"/>
          </p:cNvSpPr>
          <p:nvPr>
            <p:ph type="subTitle" idx="1"/>
          </p:nvPr>
        </p:nvSpPr>
        <p:spPr>
          <a:xfrm>
            <a:off x="164592" y="3602038"/>
            <a:ext cx="1175004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7DF926-1440-03A4-7AB4-620D3A4351F7}"/>
              </a:ext>
            </a:extLst>
          </p:cNvPr>
          <p:cNvSpPr>
            <a:spLocks noGrp="1"/>
          </p:cNvSpPr>
          <p:nvPr>
            <p:ph type="dt" sz="half" idx="10"/>
          </p:nvPr>
        </p:nvSpPr>
        <p:spPr/>
        <p:txBody>
          <a:bodyPr/>
          <a:lstStyle/>
          <a:p>
            <a:fld id="{57BE5633-79B0-9140-9F3F-FD7441052882}" type="datetimeFigureOut">
              <a:rPr lang="en-US" smtClean="0"/>
              <a:t>2/8/24</a:t>
            </a:fld>
            <a:endParaRPr lang="en-US" dirty="0"/>
          </a:p>
        </p:txBody>
      </p:sp>
      <p:sp>
        <p:nvSpPr>
          <p:cNvPr id="5" name="Footer Placeholder 4">
            <a:extLst>
              <a:ext uri="{FF2B5EF4-FFF2-40B4-BE49-F238E27FC236}">
                <a16:creationId xmlns:a16="http://schemas.microsoft.com/office/drawing/2014/main" id="{C9517F76-6387-B67F-FA4E-87F093DB5938}"/>
              </a:ext>
            </a:extLst>
          </p:cNvPr>
          <p:cNvSpPr>
            <a:spLocks noGrp="1"/>
          </p:cNvSpPr>
          <p:nvPr>
            <p:ph type="ftr" sz="quarter" idx="11"/>
          </p:nvPr>
        </p:nvSpPr>
        <p:spPr>
          <a:xfrm>
            <a:off x="3818681" y="6576269"/>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F9F5C3E5-30F0-4176-3F45-D5EE02A98AF6}"/>
              </a:ext>
            </a:extLst>
          </p:cNvPr>
          <p:cNvSpPr>
            <a:spLocks noGrp="1"/>
          </p:cNvSpPr>
          <p:nvPr>
            <p:ph type="sldNum" sz="quarter" idx="12"/>
          </p:nvPr>
        </p:nvSpPr>
        <p:spPr/>
        <p:txBody>
          <a:bodyPr/>
          <a:lstStyle/>
          <a:p>
            <a:fld id="{5ED478D6-E8E2-6F49-8122-CC685DF40EE0}" type="slidenum">
              <a:rPr lang="en-US" smtClean="0"/>
              <a:t>‹#›</a:t>
            </a:fld>
            <a:endParaRPr lang="en-US" dirty="0"/>
          </a:p>
        </p:txBody>
      </p:sp>
    </p:spTree>
    <p:extLst>
      <p:ext uri="{BB962C8B-B14F-4D97-AF65-F5344CB8AC3E}">
        <p14:creationId xmlns:p14="http://schemas.microsoft.com/office/powerpoint/2010/main" val="2378736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2A654-0F47-C65D-BEB9-F59A8DE35D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A88D03-4098-C146-396E-AE5E9B48C5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D60A2D-C20B-C6F9-F5DA-159DE49685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F5C7C-1FC1-CBED-FEF4-3D91D2EE9BDE}"/>
              </a:ext>
            </a:extLst>
          </p:cNvPr>
          <p:cNvSpPr>
            <a:spLocks noGrp="1"/>
          </p:cNvSpPr>
          <p:nvPr>
            <p:ph type="dt" sz="half" idx="10"/>
          </p:nvPr>
        </p:nvSpPr>
        <p:spPr/>
        <p:txBody>
          <a:bodyPr/>
          <a:lstStyle/>
          <a:p>
            <a:fld id="{57BE5633-79B0-9140-9F3F-FD7441052882}" type="datetimeFigureOut">
              <a:rPr lang="en-US" smtClean="0"/>
              <a:t>2/8/24</a:t>
            </a:fld>
            <a:endParaRPr lang="en-US"/>
          </a:p>
        </p:txBody>
      </p:sp>
      <p:sp>
        <p:nvSpPr>
          <p:cNvPr id="6" name="Footer Placeholder 5">
            <a:extLst>
              <a:ext uri="{FF2B5EF4-FFF2-40B4-BE49-F238E27FC236}">
                <a16:creationId xmlns:a16="http://schemas.microsoft.com/office/drawing/2014/main" id="{F7A3BCBF-02A5-2818-7AD0-785093ABE135}"/>
              </a:ext>
            </a:extLst>
          </p:cNvPr>
          <p:cNvSpPr>
            <a:spLocks noGrp="1"/>
          </p:cNvSpPr>
          <p:nvPr>
            <p:ph type="ftr" sz="quarter" idx="11"/>
          </p:nvPr>
        </p:nvSpPr>
        <p:spPr>
          <a:xfrm>
            <a:off x="3818681" y="6576269"/>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E12E1F1-0A46-6F3A-F0E1-92F002E1E801}"/>
              </a:ext>
            </a:extLst>
          </p:cNvPr>
          <p:cNvSpPr>
            <a:spLocks noGrp="1"/>
          </p:cNvSpPr>
          <p:nvPr>
            <p:ph type="sldNum" sz="quarter" idx="12"/>
          </p:nvPr>
        </p:nvSpPr>
        <p:spPr/>
        <p:txBody>
          <a:bodyPr/>
          <a:lstStyle/>
          <a:p>
            <a:fld id="{5ED478D6-E8E2-6F49-8122-CC685DF40EE0}" type="slidenum">
              <a:rPr lang="en-US" smtClean="0"/>
              <a:t>‹#›</a:t>
            </a:fld>
            <a:endParaRPr lang="en-US"/>
          </a:p>
        </p:txBody>
      </p:sp>
    </p:spTree>
    <p:extLst>
      <p:ext uri="{BB962C8B-B14F-4D97-AF65-F5344CB8AC3E}">
        <p14:creationId xmlns:p14="http://schemas.microsoft.com/office/powerpoint/2010/main" val="10247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0C7D-271D-341A-AAE0-54A186942C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17495C-FBB2-9DE1-761D-D0EC6BC85B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8E7732-3482-A27F-EF82-1F6BE5FD4597}"/>
              </a:ext>
            </a:extLst>
          </p:cNvPr>
          <p:cNvSpPr>
            <a:spLocks noGrp="1"/>
          </p:cNvSpPr>
          <p:nvPr>
            <p:ph type="dt" sz="half" idx="10"/>
          </p:nvPr>
        </p:nvSpPr>
        <p:spPr/>
        <p:txBody>
          <a:bodyPr/>
          <a:lstStyle/>
          <a:p>
            <a:fld id="{57BE5633-79B0-9140-9F3F-FD7441052882}" type="datetimeFigureOut">
              <a:rPr lang="en-US" smtClean="0"/>
              <a:t>2/8/24</a:t>
            </a:fld>
            <a:endParaRPr lang="en-US"/>
          </a:p>
        </p:txBody>
      </p:sp>
      <p:sp>
        <p:nvSpPr>
          <p:cNvPr id="5" name="Footer Placeholder 4">
            <a:extLst>
              <a:ext uri="{FF2B5EF4-FFF2-40B4-BE49-F238E27FC236}">
                <a16:creationId xmlns:a16="http://schemas.microsoft.com/office/drawing/2014/main" id="{4111DD8D-364E-4295-7908-200A507FD6D8}"/>
              </a:ext>
            </a:extLst>
          </p:cNvPr>
          <p:cNvSpPr>
            <a:spLocks noGrp="1"/>
          </p:cNvSpPr>
          <p:nvPr>
            <p:ph type="ftr" sz="quarter" idx="11"/>
          </p:nvPr>
        </p:nvSpPr>
        <p:spPr>
          <a:xfrm>
            <a:off x="3818681" y="6576269"/>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6918BFB-9A71-54A7-A536-177B42AFDB6E}"/>
              </a:ext>
            </a:extLst>
          </p:cNvPr>
          <p:cNvSpPr>
            <a:spLocks noGrp="1"/>
          </p:cNvSpPr>
          <p:nvPr>
            <p:ph type="sldNum" sz="quarter" idx="12"/>
          </p:nvPr>
        </p:nvSpPr>
        <p:spPr/>
        <p:txBody>
          <a:bodyPr/>
          <a:lstStyle/>
          <a:p>
            <a:fld id="{5ED478D6-E8E2-6F49-8122-CC685DF40EE0}" type="slidenum">
              <a:rPr lang="en-US" smtClean="0"/>
              <a:t>‹#›</a:t>
            </a:fld>
            <a:endParaRPr lang="en-US"/>
          </a:p>
        </p:txBody>
      </p:sp>
    </p:spTree>
    <p:extLst>
      <p:ext uri="{BB962C8B-B14F-4D97-AF65-F5344CB8AC3E}">
        <p14:creationId xmlns:p14="http://schemas.microsoft.com/office/powerpoint/2010/main" val="1168990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F34E42-854C-3869-B3AC-6009C8E5CB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A64322-1504-75E8-E929-E6A49E1750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6FBA1-EAB0-3CC8-D68F-FBE3AF928F84}"/>
              </a:ext>
            </a:extLst>
          </p:cNvPr>
          <p:cNvSpPr>
            <a:spLocks noGrp="1"/>
          </p:cNvSpPr>
          <p:nvPr>
            <p:ph type="dt" sz="half" idx="10"/>
          </p:nvPr>
        </p:nvSpPr>
        <p:spPr/>
        <p:txBody>
          <a:bodyPr/>
          <a:lstStyle/>
          <a:p>
            <a:fld id="{57BE5633-79B0-9140-9F3F-FD7441052882}" type="datetimeFigureOut">
              <a:rPr lang="en-US" smtClean="0"/>
              <a:t>2/8/24</a:t>
            </a:fld>
            <a:endParaRPr lang="en-US"/>
          </a:p>
        </p:txBody>
      </p:sp>
      <p:sp>
        <p:nvSpPr>
          <p:cNvPr id="5" name="Footer Placeholder 4">
            <a:extLst>
              <a:ext uri="{FF2B5EF4-FFF2-40B4-BE49-F238E27FC236}">
                <a16:creationId xmlns:a16="http://schemas.microsoft.com/office/drawing/2014/main" id="{7C5E78C3-25F6-D799-828E-66D435E4B61F}"/>
              </a:ext>
            </a:extLst>
          </p:cNvPr>
          <p:cNvSpPr>
            <a:spLocks noGrp="1"/>
          </p:cNvSpPr>
          <p:nvPr>
            <p:ph type="ftr" sz="quarter" idx="11"/>
          </p:nvPr>
        </p:nvSpPr>
        <p:spPr>
          <a:xfrm>
            <a:off x="3818681" y="6576269"/>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4BF27E3-90C5-54DA-784B-653FDDD9273C}"/>
              </a:ext>
            </a:extLst>
          </p:cNvPr>
          <p:cNvSpPr>
            <a:spLocks noGrp="1"/>
          </p:cNvSpPr>
          <p:nvPr>
            <p:ph type="sldNum" sz="quarter" idx="12"/>
          </p:nvPr>
        </p:nvSpPr>
        <p:spPr/>
        <p:txBody>
          <a:bodyPr/>
          <a:lstStyle/>
          <a:p>
            <a:fld id="{5ED478D6-E8E2-6F49-8122-CC685DF40EE0}" type="slidenum">
              <a:rPr lang="en-US" smtClean="0"/>
              <a:t>‹#›</a:t>
            </a:fld>
            <a:endParaRPr lang="en-US"/>
          </a:p>
        </p:txBody>
      </p:sp>
    </p:spTree>
    <p:extLst>
      <p:ext uri="{BB962C8B-B14F-4D97-AF65-F5344CB8AC3E}">
        <p14:creationId xmlns:p14="http://schemas.microsoft.com/office/powerpoint/2010/main" val="649979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54E9-EA87-21B2-BB47-CBF2DD13C4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9F0691-377E-0FAB-2DD9-87C0EE5470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878491-3B51-BD1F-642B-9667280302CD}"/>
              </a:ext>
            </a:extLst>
          </p:cNvPr>
          <p:cNvSpPr>
            <a:spLocks noGrp="1"/>
          </p:cNvSpPr>
          <p:nvPr>
            <p:ph type="dt" sz="half" idx="10"/>
          </p:nvPr>
        </p:nvSpPr>
        <p:spPr/>
        <p:txBody>
          <a:bodyPr/>
          <a:lstStyle/>
          <a:p>
            <a:fld id="{57BE5633-79B0-9140-9F3F-FD7441052882}" type="datetimeFigureOut">
              <a:rPr lang="en-US" smtClean="0"/>
              <a:t>2/8/24</a:t>
            </a:fld>
            <a:endParaRPr lang="en-US" dirty="0"/>
          </a:p>
        </p:txBody>
      </p:sp>
      <p:sp>
        <p:nvSpPr>
          <p:cNvPr id="5" name="Footer Placeholder 4">
            <a:extLst>
              <a:ext uri="{FF2B5EF4-FFF2-40B4-BE49-F238E27FC236}">
                <a16:creationId xmlns:a16="http://schemas.microsoft.com/office/drawing/2014/main" id="{92962DE9-6286-A12A-AF99-A039668E955B}"/>
              </a:ext>
            </a:extLst>
          </p:cNvPr>
          <p:cNvSpPr>
            <a:spLocks noGrp="1"/>
          </p:cNvSpPr>
          <p:nvPr>
            <p:ph type="ftr" sz="quarter" idx="11"/>
          </p:nvPr>
        </p:nvSpPr>
        <p:spPr>
          <a:xfrm>
            <a:off x="3818681" y="6576269"/>
            <a:ext cx="4114800" cy="365125"/>
          </a:xfrm>
          <a:prstGeom prst="rect">
            <a:avLst/>
          </a:prstGeom>
        </p:spPr>
        <p:txBody>
          <a:bodyPr/>
          <a:lstStyle/>
          <a:p>
            <a:r>
              <a:rPr lang="en-US" dirty="0"/>
              <a:t>Razvan Marinescu</a:t>
            </a:r>
          </a:p>
        </p:txBody>
      </p:sp>
      <p:sp>
        <p:nvSpPr>
          <p:cNvPr id="6" name="Slide Number Placeholder 5">
            <a:extLst>
              <a:ext uri="{FF2B5EF4-FFF2-40B4-BE49-F238E27FC236}">
                <a16:creationId xmlns:a16="http://schemas.microsoft.com/office/drawing/2014/main" id="{05970914-A069-F8CA-717D-B3FA67BE1BBB}"/>
              </a:ext>
            </a:extLst>
          </p:cNvPr>
          <p:cNvSpPr>
            <a:spLocks noGrp="1"/>
          </p:cNvSpPr>
          <p:nvPr>
            <p:ph type="sldNum" sz="quarter" idx="12"/>
          </p:nvPr>
        </p:nvSpPr>
        <p:spPr/>
        <p:txBody>
          <a:bodyPr/>
          <a:lstStyle/>
          <a:p>
            <a:fld id="{5ED478D6-E8E2-6F49-8122-CC685DF40EE0}" type="slidenum">
              <a:rPr lang="en-US" smtClean="0"/>
              <a:t>‹#›</a:t>
            </a:fld>
            <a:endParaRPr lang="en-US"/>
          </a:p>
        </p:txBody>
      </p:sp>
    </p:spTree>
    <p:extLst>
      <p:ext uri="{BB962C8B-B14F-4D97-AF65-F5344CB8AC3E}">
        <p14:creationId xmlns:p14="http://schemas.microsoft.com/office/powerpoint/2010/main" val="1562346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18737-85D2-A894-8172-D0F357F613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AE04F5-F24F-0AB8-2442-6F21568039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987D5F-AB78-2FE2-E427-B8C177C06DFF}"/>
              </a:ext>
            </a:extLst>
          </p:cNvPr>
          <p:cNvSpPr>
            <a:spLocks noGrp="1"/>
          </p:cNvSpPr>
          <p:nvPr>
            <p:ph type="dt" sz="half" idx="10"/>
          </p:nvPr>
        </p:nvSpPr>
        <p:spPr/>
        <p:txBody>
          <a:bodyPr/>
          <a:lstStyle/>
          <a:p>
            <a:fld id="{57BE5633-79B0-9140-9F3F-FD7441052882}" type="datetimeFigureOut">
              <a:rPr lang="en-US" smtClean="0"/>
              <a:t>2/8/24</a:t>
            </a:fld>
            <a:endParaRPr lang="en-US"/>
          </a:p>
        </p:txBody>
      </p:sp>
      <p:sp>
        <p:nvSpPr>
          <p:cNvPr id="5" name="Footer Placeholder 4">
            <a:extLst>
              <a:ext uri="{FF2B5EF4-FFF2-40B4-BE49-F238E27FC236}">
                <a16:creationId xmlns:a16="http://schemas.microsoft.com/office/drawing/2014/main" id="{340D815C-8A98-8B27-6F47-83BFBBAB0D5A}"/>
              </a:ext>
            </a:extLst>
          </p:cNvPr>
          <p:cNvSpPr>
            <a:spLocks noGrp="1"/>
          </p:cNvSpPr>
          <p:nvPr>
            <p:ph type="ftr" sz="quarter" idx="11"/>
          </p:nvPr>
        </p:nvSpPr>
        <p:spPr>
          <a:xfrm>
            <a:off x="3818681" y="6576269"/>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80AB669-11F3-2F9D-3253-0817E92E2A9A}"/>
              </a:ext>
            </a:extLst>
          </p:cNvPr>
          <p:cNvSpPr>
            <a:spLocks noGrp="1"/>
          </p:cNvSpPr>
          <p:nvPr>
            <p:ph type="sldNum" sz="quarter" idx="12"/>
          </p:nvPr>
        </p:nvSpPr>
        <p:spPr/>
        <p:txBody>
          <a:bodyPr/>
          <a:lstStyle/>
          <a:p>
            <a:fld id="{5ED478D6-E8E2-6F49-8122-CC685DF40EE0}" type="slidenum">
              <a:rPr lang="en-US" smtClean="0"/>
              <a:t>‹#›</a:t>
            </a:fld>
            <a:endParaRPr lang="en-US"/>
          </a:p>
        </p:txBody>
      </p:sp>
    </p:spTree>
    <p:extLst>
      <p:ext uri="{BB962C8B-B14F-4D97-AF65-F5344CB8AC3E}">
        <p14:creationId xmlns:p14="http://schemas.microsoft.com/office/powerpoint/2010/main" val="2561894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2F3B-B1C4-9D66-2F33-1E7CD7F9CD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13FAA-427E-3013-F8A8-41B98ED51A46}"/>
              </a:ext>
            </a:extLst>
          </p:cNvPr>
          <p:cNvSpPr>
            <a:spLocks noGrp="1"/>
          </p:cNvSpPr>
          <p:nvPr>
            <p:ph sz="half" idx="1"/>
          </p:nvPr>
        </p:nvSpPr>
        <p:spPr>
          <a:xfrm>
            <a:off x="-1" y="914400"/>
            <a:ext cx="6019801" cy="5521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617895-D9F6-F959-2370-CA3EF3092E96}"/>
              </a:ext>
            </a:extLst>
          </p:cNvPr>
          <p:cNvSpPr>
            <a:spLocks noGrp="1"/>
          </p:cNvSpPr>
          <p:nvPr>
            <p:ph sz="half" idx="2"/>
          </p:nvPr>
        </p:nvSpPr>
        <p:spPr>
          <a:xfrm>
            <a:off x="6172200" y="914400"/>
            <a:ext cx="6019800" cy="55211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863390D-23CC-666E-3913-402F484206A1}"/>
              </a:ext>
            </a:extLst>
          </p:cNvPr>
          <p:cNvSpPr>
            <a:spLocks noGrp="1"/>
          </p:cNvSpPr>
          <p:nvPr>
            <p:ph type="dt" sz="half" idx="10"/>
          </p:nvPr>
        </p:nvSpPr>
        <p:spPr/>
        <p:txBody>
          <a:bodyPr/>
          <a:lstStyle/>
          <a:p>
            <a:fld id="{57BE5633-79B0-9140-9F3F-FD7441052882}" type="datetimeFigureOut">
              <a:rPr lang="en-US" smtClean="0"/>
              <a:t>2/8/24</a:t>
            </a:fld>
            <a:endParaRPr lang="en-US"/>
          </a:p>
        </p:txBody>
      </p:sp>
      <p:sp>
        <p:nvSpPr>
          <p:cNvPr id="6" name="Footer Placeholder 5">
            <a:extLst>
              <a:ext uri="{FF2B5EF4-FFF2-40B4-BE49-F238E27FC236}">
                <a16:creationId xmlns:a16="http://schemas.microsoft.com/office/drawing/2014/main" id="{02348A50-D7A2-7C2C-528C-5F18914FE005}"/>
              </a:ext>
            </a:extLst>
          </p:cNvPr>
          <p:cNvSpPr>
            <a:spLocks noGrp="1"/>
          </p:cNvSpPr>
          <p:nvPr>
            <p:ph type="ftr" sz="quarter" idx="11"/>
          </p:nvPr>
        </p:nvSpPr>
        <p:spPr>
          <a:xfrm>
            <a:off x="3818681" y="6576269"/>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057CA28-4ECF-8578-B596-D14EF9F60E3A}"/>
              </a:ext>
            </a:extLst>
          </p:cNvPr>
          <p:cNvSpPr>
            <a:spLocks noGrp="1"/>
          </p:cNvSpPr>
          <p:nvPr>
            <p:ph type="sldNum" sz="quarter" idx="12"/>
          </p:nvPr>
        </p:nvSpPr>
        <p:spPr/>
        <p:txBody>
          <a:bodyPr/>
          <a:lstStyle/>
          <a:p>
            <a:fld id="{5ED478D6-E8E2-6F49-8122-CC685DF40EE0}" type="slidenum">
              <a:rPr lang="en-US" smtClean="0"/>
              <a:t>‹#›</a:t>
            </a:fld>
            <a:endParaRPr lang="en-US"/>
          </a:p>
        </p:txBody>
      </p:sp>
    </p:spTree>
    <p:extLst>
      <p:ext uri="{BB962C8B-B14F-4D97-AF65-F5344CB8AC3E}">
        <p14:creationId xmlns:p14="http://schemas.microsoft.com/office/powerpoint/2010/main" val="1635871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F2F3B-B1C4-9D66-2F33-1E7CD7F9CD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D13FAA-427E-3013-F8A8-41B98ED51A46}"/>
              </a:ext>
            </a:extLst>
          </p:cNvPr>
          <p:cNvSpPr>
            <a:spLocks noGrp="1"/>
          </p:cNvSpPr>
          <p:nvPr>
            <p:ph sz="half" idx="1"/>
          </p:nvPr>
        </p:nvSpPr>
        <p:spPr>
          <a:xfrm>
            <a:off x="-1" y="914400"/>
            <a:ext cx="6019801" cy="26700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6617895-D9F6-F959-2370-CA3EF3092E96}"/>
              </a:ext>
            </a:extLst>
          </p:cNvPr>
          <p:cNvSpPr>
            <a:spLocks noGrp="1"/>
          </p:cNvSpPr>
          <p:nvPr>
            <p:ph sz="half" idx="2"/>
          </p:nvPr>
        </p:nvSpPr>
        <p:spPr>
          <a:xfrm>
            <a:off x="6172200" y="914400"/>
            <a:ext cx="6019800" cy="26700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863390D-23CC-666E-3913-402F484206A1}"/>
              </a:ext>
            </a:extLst>
          </p:cNvPr>
          <p:cNvSpPr>
            <a:spLocks noGrp="1"/>
          </p:cNvSpPr>
          <p:nvPr>
            <p:ph type="dt" sz="half" idx="10"/>
          </p:nvPr>
        </p:nvSpPr>
        <p:spPr/>
        <p:txBody>
          <a:bodyPr/>
          <a:lstStyle/>
          <a:p>
            <a:fld id="{57BE5633-79B0-9140-9F3F-FD7441052882}" type="datetimeFigureOut">
              <a:rPr lang="en-US" smtClean="0"/>
              <a:t>2/8/24</a:t>
            </a:fld>
            <a:endParaRPr lang="en-US"/>
          </a:p>
        </p:txBody>
      </p:sp>
      <p:sp>
        <p:nvSpPr>
          <p:cNvPr id="6" name="Footer Placeholder 5">
            <a:extLst>
              <a:ext uri="{FF2B5EF4-FFF2-40B4-BE49-F238E27FC236}">
                <a16:creationId xmlns:a16="http://schemas.microsoft.com/office/drawing/2014/main" id="{02348A50-D7A2-7C2C-528C-5F18914FE005}"/>
              </a:ext>
            </a:extLst>
          </p:cNvPr>
          <p:cNvSpPr>
            <a:spLocks noGrp="1"/>
          </p:cNvSpPr>
          <p:nvPr>
            <p:ph type="ftr" sz="quarter" idx="11"/>
          </p:nvPr>
        </p:nvSpPr>
        <p:spPr>
          <a:xfrm>
            <a:off x="3818681" y="6576269"/>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057CA28-4ECF-8578-B596-D14EF9F60E3A}"/>
              </a:ext>
            </a:extLst>
          </p:cNvPr>
          <p:cNvSpPr>
            <a:spLocks noGrp="1"/>
          </p:cNvSpPr>
          <p:nvPr>
            <p:ph type="sldNum" sz="quarter" idx="12"/>
          </p:nvPr>
        </p:nvSpPr>
        <p:spPr/>
        <p:txBody>
          <a:bodyPr/>
          <a:lstStyle/>
          <a:p>
            <a:fld id="{5ED478D6-E8E2-6F49-8122-CC685DF40EE0}" type="slidenum">
              <a:rPr lang="en-US" smtClean="0"/>
              <a:t>‹#›</a:t>
            </a:fld>
            <a:endParaRPr lang="en-US"/>
          </a:p>
        </p:txBody>
      </p:sp>
      <p:sp>
        <p:nvSpPr>
          <p:cNvPr id="8" name="Content Placeholder 2">
            <a:extLst>
              <a:ext uri="{FF2B5EF4-FFF2-40B4-BE49-F238E27FC236}">
                <a16:creationId xmlns:a16="http://schemas.microsoft.com/office/drawing/2014/main" id="{9332E76A-DB59-5F5C-C418-7241BCAB49D9}"/>
              </a:ext>
            </a:extLst>
          </p:cNvPr>
          <p:cNvSpPr>
            <a:spLocks noGrp="1"/>
          </p:cNvSpPr>
          <p:nvPr>
            <p:ph sz="half" idx="13"/>
          </p:nvPr>
        </p:nvSpPr>
        <p:spPr>
          <a:xfrm>
            <a:off x="15239" y="3700272"/>
            <a:ext cx="6019801" cy="2755392"/>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74DE35E7-86F7-057F-EE71-A7FC63666E44}"/>
              </a:ext>
            </a:extLst>
          </p:cNvPr>
          <p:cNvSpPr>
            <a:spLocks noGrp="1"/>
          </p:cNvSpPr>
          <p:nvPr>
            <p:ph sz="half" idx="14"/>
          </p:nvPr>
        </p:nvSpPr>
        <p:spPr>
          <a:xfrm>
            <a:off x="6187440" y="3700272"/>
            <a:ext cx="6019800" cy="2755392"/>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6714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03734-0E9D-9525-2F69-1B9385BCE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9BC149-7D3C-448D-769B-AFD050E1E9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00C465-D4F7-6F7F-213A-9EBDDFE194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B31FD6-9BA7-3A19-B34C-ACC68F9F11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F9F939-EC41-105E-4D4D-BE9111D0A1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57A7CD-F686-97B9-7119-B1919FA40B60}"/>
              </a:ext>
            </a:extLst>
          </p:cNvPr>
          <p:cNvSpPr>
            <a:spLocks noGrp="1"/>
          </p:cNvSpPr>
          <p:nvPr>
            <p:ph type="dt" sz="half" idx="10"/>
          </p:nvPr>
        </p:nvSpPr>
        <p:spPr/>
        <p:txBody>
          <a:bodyPr/>
          <a:lstStyle/>
          <a:p>
            <a:fld id="{57BE5633-79B0-9140-9F3F-FD7441052882}" type="datetimeFigureOut">
              <a:rPr lang="en-US" smtClean="0"/>
              <a:t>2/8/24</a:t>
            </a:fld>
            <a:endParaRPr lang="en-US"/>
          </a:p>
        </p:txBody>
      </p:sp>
      <p:sp>
        <p:nvSpPr>
          <p:cNvPr id="8" name="Footer Placeholder 7">
            <a:extLst>
              <a:ext uri="{FF2B5EF4-FFF2-40B4-BE49-F238E27FC236}">
                <a16:creationId xmlns:a16="http://schemas.microsoft.com/office/drawing/2014/main" id="{C1AA5D3D-0BE4-894E-5864-4979DF71BD47}"/>
              </a:ext>
            </a:extLst>
          </p:cNvPr>
          <p:cNvSpPr>
            <a:spLocks noGrp="1"/>
          </p:cNvSpPr>
          <p:nvPr>
            <p:ph type="ftr" sz="quarter" idx="11"/>
          </p:nvPr>
        </p:nvSpPr>
        <p:spPr>
          <a:xfrm>
            <a:off x="3818681" y="6576269"/>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6A242A9-9C22-DB32-D429-E84814EA350E}"/>
              </a:ext>
            </a:extLst>
          </p:cNvPr>
          <p:cNvSpPr>
            <a:spLocks noGrp="1"/>
          </p:cNvSpPr>
          <p:nvPr>
            <p:ph type="sldNum" sz="quarter" idx="12"/>
          </p:nvPr>
        </p:nvSpPr>
        <p:spPr/>
        <p:txBody>
          <a:bodyPr/>
          <a:lstStyle/>
          <a:p>
            <a:fld id="{5ED478D6-E8E2-6F49-8122-CC685DF40EE0}" type="slidenum">
              <a:rPr lang="en-US" smtClean="0"/>
              <a:t>‹#›</a:t>
            </a:fld>
            <a:endParaRPr lang="en-US"/>
          </a:p>
        </p:txBody>
      </p:sp>
    </p:spTree>
    <p:extLst>
      <p:ext uri="{BB962C8B-B14F-4D97-AF65-F5344CB8AC3E}">
        <p14:creationId xmlns:p14="http://schemas.microsoft.com/office/powerpoint/2010/main" val="1832594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9DB79-A777-9346-C6AF-3596C45637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98B98C-2BFC-23FE-70E3-9B6F3686040F}"/>
              </a:ext>
            </a:extLst>
          </p:cNvPr>
          <p:cNvSpPr>
            <a:spLocks noGrp="1"/>
          </p:cNvSpPr>
          <p:nvPr>
            <p:ph type="dt" sz="half" idx="10"/>
          </p:nvPr>
        </p:nvSpPr>
        <p:spPr/>
        <p:txBody>
          <a:bodyPr/>
          <a:lstStyle/>
          <a:p>
            <a:fld id="{57BE5633-79B0-9140-9F3F-FD7441052882}" type="datetimeFigureOut">
              <a:rPr lang="en-US" smtClean="0"/>
              <a:t>2/8/24</a:t>
            </a:fld>
            <a:endParaRPr lang="en-US"/>
          </a:p>
        </p:txBody>
      </p:sp>
      <p:sp>
        <p:nvSpPr>
          <p:cNvPr id="4" name="Footer Placeholder 3">
            <a:extLst>
              <a:ext uri="{FF2B5EF4-FFF2-40B4-BE49-F238E27FC236}">
                <a16:creationId xmlns:a16="http://schemas.microsoft.com/office/drawing/2014/main" id="{E7D7DB01-F60C-6CF0-E466-A44E2532FF66}"/>
              </a:ext>
            </a:extLst>
          </p:cNvPr>
          <p:cNvSpPr>
            <a:spLocks noGrp="1"/>
          </p:cNvSpPr>
          <p:nvPr>
            <p:ph type="ftr" sz="quarter" idx="11"/>
          </p:nvPr>
        </p:nvSpPr>
        <p:spPr>
          <a:xfrm>
            <a:off x="3818681" y="6576269"/>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A8B2E0EE-0795-3026-9559-529C49EB4E7A}"/>
              </a:ext>
            </a:extLst>
          </p:cNvPr>
          <p:cNvSpPr>
            <a:spLocks noGrp="1"/>
          </p:cNvSpPr>
          <p:nvPr>
            <p:ph type="sldNum" sz="quarter" idx="12"/>
          </p:nvPr>
        </p:nvSpPr>
        <p:spPr/>
        <p:txBody>
          <a:bodyPr/>
          <a:lstStyle/>
          <a:p>
            <a:fld id="{5ED478D6-E8E2-6F49-8122-CC685DF40EE0}" type="slidenum">
              <a:rPr lang="en-US" smtClean="0"/>
              <a:t>‹#›</a:t>
            </a:fld>
            <a:endParaRPr lang="en-US"/>
          </a:p>
        </p:txBody>
      </p:sp>
    </p:spTree>
    <p:extLst>
      <p:ext uri="{BB962C8B-B14F-4D97-AF65-F5344CB8AC3E}">
        <p14:creationId xmlns:p14="http://schemas.microsoft.com/office/powerpoint/2010/main" val="4273207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209292-F9A6-B9CC-F192-F0BD52722931}"/>
              </a:ext>
            </a:extLst>
          </p:cNvPr>
          <p:cNvSpPr>
            <a:spLocks noGrp="1"/>
          </p:cNvSpPr>
          <p:nvPr>
            <p:ph type="dt" sz="half" idx="10"/>
          </p:nvPr>
        </p:nvSpPr>
        <p:spPr/>
        <p:txBody>
          <a:bodyPr/>
          <a:lstStyle/>
          <a:p>
            <a:fld id="{57BE5633-79B0-9140-9F3F-FD7441052882}" type="datetimeFigureOut">
              <a:rPr lang="en-US" smtClean="0"/>
              <a:t>2/8/24</a:t>
            </a:fld>
            <a:endParaRPr lang="en-US"/>
          </a:p>
        </p:txBody>
      </p:sp>
      <p:sp>
        <p:nvSpPr>
          <p:cNvPr id="3" name="Footer Placeholder 2">
            <a:extLst>
              <a:ext uri="{FF2B5EF4-FFF2-40B4-BE49-F238E27FC236}">
                <a16:creationId xmlns:a16="http://schemas.microsoft.com/office/drawing/2014/main" id="{9F1941CC-DFE3-520A-06E6-A35F1033B16F}"/>
              </a:ext>
            </a:extLst>
          </p:cNvPr>
          <p:cNvSpPr>
            <a:spLocks noGrp="1"/>
          </p:cNvSpPr>
          <p:nvPr>
            <p:ph type="ftr" sz="quarter" idx="11"/>
          </p:nvPr>
        </p:nvSpPr>
        <p:spPr>
          <a:xfrm>
            <a:off x="3818681" y="6576269"/>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5596F94-501D-A927-2555-0E4938F972F8}"/>
              </a:ext>
            </a:extLst>
          </p:cNvPr>
          <p:cNvSpPr>
            <a:spLocks noGrp="1"/>
          </p:cNvSpPr>
          <p:nvPr>
            <p:ph type="sldNum" sz="quarter" idx="12"/>
          </p:nvPr>
        </p:nvSpPr>
        <p:spPr/>
        <p:txBody>
          <a:bodyPr/>
          <a:lstStyle/>
          <a:p>
            <a:fld id="{5ED478D6-E8E2-6F49-8122-CC685DF40EE0}" type="slidenum">
              <a:rPr lang="en-US" smtClean="0"/>
              <a:t>‹#›</a:t>
            </a:fld>
            <a:endParaRPr lang="en-US"/>
          </a:p>
        </p:txBody>
      </p:sp>
    </p:spTree>
    <p:extLst>
      <p:ext uri="{BB962C8B-B14F-4D97-AF65-F5344CB8AC3E}">
        <p14:creationId xmlns:p14="http://schemas.microsoft.com/office/powerpoint/2010/main" val="464359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0B1E-B3EE-8755-7BC4-757E792B46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FE0AA5-2DF2-ACC3-C331-D2637E676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8280D7-9A8B-EB10-E079-889C2812C8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13A261-D480-C6D1-8F09-472FFCD1AA9F}"/>
              </a:ext>
            </a:extLst>
          </p:cNvPr>
          <p:cNvSpPr>
            <a:spLocks noGrp="1"/>
          </p:cNvSpPr>
          <p:nvPr>
            <p:ph type="dt" sz="half" idx="10"/>
          </p:nvPr>
        </p:nvSpPr>
        <p:spPr/>
        <p:txBody>
          <a:bodyPr/>
          <a:lstStyle/>
          <a:p>
            <a:fld id="{57BE5633-79B0-9140-9F3F-FD7441052882}" type="datetimeFigureOut">
              <a:rPr lang="en-US" smtClean="0"/>
              <a:t>2/8/24</a:t>
            </a:fld>
            <a:endParaRPr lang="en-US"/>
          </a:p>
        </p:txBody>
      </p:sp>
      <p:sp>
        <p:nvSpPr>
          <p:cNvPr id="6" name="Footer Placeholder 5">
            <a:extLst>
              <a:ext uri="{FF2B5EF4-FFF2-40B4-BE49-F238E27FC236}">
                <a16:creationId xmlns:a16="http://schemas.microsoft.com/office/drawing/2014/main" id="{031616A3-0E4D-3072-6EFE-23CC0899FDF2}"/>
              </a:ext>
            </a:extLst>
          </p:cNvPr>
          <p:cNvSpPr>
            <a:spLocks noGrp="1"/>
          </p:cNvSpPr>
          <p:nvPr>
            <p:ph type="ftr" sz="quarter" idx="11"/>
          </p:nvPr>
        </p:nvSpPr>
        <p:spPr>
          <a:xfrm>
            <a:off x="3818681" y="6576269"/>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2E9FA58-2003-9B8D-08BD-8A44627BCF1F}"/>
              </a:ext>
            </a:extLst>
          </p:cNvPr>
          <p:cNvSpPr>
            <a:spLocks noGrp="1"/>
          </p:cNvSpPr>
          <p:nvPr>
            <p:ph type="sldNum" sz="quarter" idx="12"/>
          </p:nvPr>
        </p:nvSpPr>
        <p:spPr/>
        <p:txBody>
          <a:bodyPr/>
          <a:lstStyle/>
          <a:p>
            <a:fld id="{5ED478D6-E8E2-6F49-8122-CC685DF40EE0}" type="slidenum">
              <a:rPr lang="en-US" smtClean="0"/>
              <a:t>‹#›</a:t>
            </a:fld>
            <a:endParaRPr lang="en-US"/>
          </a:p>
        </p:txBody>
      </p:sp>
    </p:spTree>
    <p:extLst>
      <p:ext uri="{BB962C8B-B14F-4D97-AF65-F5344CB8AC3E}">
        <p14:creationId xmlns:p14="http://schemas.microsoft.com/office/powerpoint/2010/main" val="621170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1D37F-EFDE-2498-D032-A6CAD5BC2DA8}"/>
              </a:ext>
            </a:extLst>
          </p:cNvPr>
          <p:cNvSpPr>
            <a:spLocks noGrp="1"/>
          </p:cNvSpPr>
          <p:nvPr>
            <p:ph type="title"/>
          </p:nvPr>
        </p:nvSpPr>
        <p:spPr>
          <a:xfrm>
            <a:off x="104170" y="64009"/>
            <a:ext cx="12002947" cy="77550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A07BFE-10E6-DAD2-2BCD-CBFD5F9C4706}"/>
              </a:ext>
            </a:extLst>
          </p:cNvPr>
          <p:cNvSpPr>
            <a:spLocks noGrp="1"/>
          </p:cNvSpPr>
          <p:nvPr>
            <p:ph type="body" idx="1"/>
          </p:nvPr>
        </p:nvSpPr>
        <p:spPr>
          <a:xfrm>
            <a:off x="104171" y="1041722"/>
            <a:ext cx="12002947" cy="513524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B56570-0ADF-E35E-FCAE-4E8D4FB5436A}"/>
              </a:ext>
            </a:extLst>
          </p:cNvPr>
          <p:cNvSpPr>
            <a:spLocks noGrp="1"/>
          </p:cNvSpPr>
          <p:nvPr>
            <p:ph type="dt" sz="half" idx="2"/>
          </p:nvPr>
        </p:nvSpPr>
        <p:spPr>
          <a:xfrm>
            <a:off x="433084" y="657626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E5633-79B0-9140-9F3F-FD7441052882}" type="datetimeFigureOut">
              <a:rPr lang="en-US" smtClean="0"/>
              <a:t>2/8/24</a:t>
            </a:fld>
            <a:endParaRPr lang="en-US" dirty="0"/>
          </a:p>
        </p:txBody>
      </p:sp>
      <p:sp>
        <p:nvSpPr>
          <p:cNvPr id="6" name="Slide Number Placeholder 5">
            <a:extLst>
              <a:ext uri="{FF2B5EF4-FFF2-40B4-BE49-F238E27FC236}">
                <a16:creationId xmlns:a16="http://schemas.microsoft.com/office/drawing/2014/main" id="{F1232F44-55FA-9269-F70D-ED5ECC1BADE5}"/>
              </a:ext>
            </a:extLst>
          </p:cNvPr>
          <p:cNvSpPr>
            <a:spLocks noGrp="1"/>
          </p:cNvSpPr>
          <p:nvPr>
            <p:ph type="sldNum" sz="quarter" idx="4"/>
          </p:nvPr>
        </p:nvSpPr>
        <p:spPr>
          <a:xfrm>
            <a:off x="8610600" y="657626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478D6-E8E2-6F49-8122-CC685DF40EE0}" type="slidenum">
              <a:rPr lang="en-US" smtClean="0"/>
              <a:t>‹#›</a:t>
            </a:fld>
            <a:endParaRPr lang="en-US" dirty="0"/>
          </a:p>
        </p:txBody>
      </p:sp>
      <p:cxnSp>
        <p:nvCxnSpPr>
          <p:cNvPr id="8" name="Straight Connector 7">
            <a:extLst>
              <a:ext uri="{FF2B5EF4-FFF2-40B4-BE49-F238E27FC236}">
                <a16:creationId xmlns:a16="http://schemas.microsoft.com/office/drawing/2014/main" id="{C9977B03-B7A7-1185-9DCF-C1D7AA0ECA63}"/>
              </a:ext>
            </a:extLst>
          </p:cNvPr>
          <p:cNvCxnSpPr/>
          <p:nvPr userDrawn="1"/>
        </p:nvCxnSpPr>
        <p:spPr>
          <a:xfrm>
            <a:off x="0" y="867525"/>
            <a:ext cx="12192000" cy="0"/>
          </a:xfrm>
          <a:prstGeom prst="line">
            <a:avLst/>
          </a:prstGeom>
        </p:spPr>
        <p:style>
          <a:lnRef idx="1">
            <a:schemeClr val="dk1"/>
          </a:lnRef>
          <a:fillRef idx="0">
            <a:schemeClr val="dk1"/>
          </a:fillRef>
          <a:effectRef idx="0">
            <a:schemeClr val="dk1"/>
          </a:effectRef>
          <a:fontRef idx="minor">
            <a:schemeClr val="tx1"/>
          </a:fontRef>
        </p:style>
      </p:cxnSp>
      <p:sp>
        <p:nvSpPr>
          <p:cNvPr id="11" name="Footer Placeholder 10">
            <a:extLst>
              <a:ext uri="{FF2B5EF4-FFF2-40B4-BE49-F238E27FC236}">
                <a16:creationId xmlns:a16="http://schemas.microsoft.com/office/drawing/2014/main" id="{01635E7B-6610-0047-6F7D-A03DD0C999DD}"/>
              </a:ext>
            </a:extLst>
          </p:cNvPr>
          <p:cNvSpPr>
            <a:spLocks noGrp="1"/>
          </p:cNvSpPr>
          <p:nvPr>
            <p:ph type="ftr" sz="quarter" idx="3"/>
          </p:nvPr>
        </p:nvSpPr>
        <p:spPr>
          <a:xfrm>
            <a:off x="4038600" y="656469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141967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12.png"/><Relationship Id="rId4" Type="http://schemas.openxmlformats.org/officeDocument/2006/relationships/image" Target="../media/image52.png"/><Relationship Id="rId9"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comments" Target="../comments/comment1.xml"/><Relationship Id="rId4" Type="http://schemas.openxmlformats.org/officeDocument/2006/relationships/image" Target="../media/image64.png"/><Relationship Id="rId9"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8.png"/><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8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554C-E118-7AC8-7693-6F13B5F0933A}"/>
              </a:ext>
            </a:extLst>
          </p:cNvPr>
          <p:cNvSpPr>
            <a:spLocks noGrp="1"/>
          </p:cNvSpPr>
          <p:nvPr>
            <p:ph type="ctrTitle"/>
          </p:nvPr>
        </p:nvSpPr>
        <p:spPr/>
        <p:txBody>
          <a:bodyPr>
            <a:normAutofit fontScale="90000"/>
          </a:bodyPr>
          <a:lstStyle/>
          <a:p>
            <a:r>
              <a:rPr lang="en-US" dirty="0"/>
              <a:t>Medical Image Generation and Analysis using Bayesian Generative Models</a:t>
            </a:r>
          </a:p>
        </p:txBody>
      </p:sp>
      <p:sp>
        <p:nvSpPr>
          <p:cNvPr id="3" name="Subtitle 2">
            <a:extLst>
              <a:ext uri="{FF2B5EF4-FFF2-40B4-BE49-F238E27FC236}">
                <a16:creationId xmlns:a16="http://schemas.microsoft.com/office/drawing/2014/main" id="{96D9D16B-4957-270B-E731-2151EC967D81}"/>
              </a:ext>
            </a:extLst>
          </p:cNvPr>
          <p:cNvSpPr>
            <a:spLocks noGrp="1"/>
          </p:cNvSpPr>
          <p:nvPr>
            <p:ph type="subTitle" idx="1"/>
          </p:nvPr>
        </p:nvSpPr>
        <p:spPr/>
        <p:txBody>
          <a:bodyPr/>
          <a:lstStyle/>
          <a:p>
            <a:r>
              <a:rPr lang="en-US" dirty="0"/>
              <a:t>Razvan Marinescu</a:t>
            </a:r>
          </a:p>
          <a:p>
            <a:endParaRPr lang="en-US" dirty="0"/>
          </a:p>
          <a:p>
            <a:r>
              <a:rPr lang="en-US" dirty="0"/>
              <a:t>University of California, Santa Cruz</a:t>
            </a:r>
          </a:p>
        </p:txBody>
      </p:sp>
    </p:spTree>
    <p:extLst>
      <p:ext uri="{BB962C8B-B14F-4D97-AF65-F5344CB8AC3E}">
        <p14:creationId xmlns:p14="http://schemas.microsoft.com/office/powerpoint/2010/main" val="187742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50235-B58E-B698-425C-F90A11BFDC2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C5EE7EA-BC96-D5C8-B1A1-C896C1EB2CB0}"/>
              </a:ext>
            </a:extLst>
          </p:cNvPr>
          <p:cNvPicPr>
            <a:picLocks noChangeAspect="1"/>
          </p:cNvPicPr>
          <p:nvPr/>
        </p:nvPicPr>
        <p:blipFill>
          <a:blip r:embed="rId2"/>
          <a:srcRect/>
          <a:stretch/>
        </p:blipFill>
        <p:spPr>
          <a:xfrm>
            <a:off x="762019" y="1065596"/>
            <a:ext cx="10288965" cy="4492997"/>
          </a:xfrm>
          <a:prstGeom prst="rect">
            <a:avLst/>
          </a:prstGeom>
        </p:spPr>
      </p:pic>
      <p:sp>
        <p:nvSpPr>
          <p:cNvPr id="2" name="Title 1">
            <a:extLst>
              <a:ext uri="{FF2B5EF4-FFF2-40B4-BE49-F238E27FC236}">
                <a16:creationId xmlns:a16="http://schemas.microsoft.com/office/drawing/2014/main" id="{AF134BD3-FEFB-6383-E1FE-9AED1524DB3B}"/>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9AA9CA12-7118-6F6D-B9AE-23F6EF28BC98}"/>
              </a:ext>
            </a:extLst>
          </p:cNvPr>
          <p:cNvSpPr>
            <a:spLocks noGrp="1"/>
          </p:cNvSpPr>
          <p:nvPr>
            <p:ph idx="1"/>
          </p:nvPr>
        </p:nvSpPr>
        <p:spPr>
          <a:xfrm>
            <a:off x="94526" y="5496275"/>
            <a:ext cx="12002947" cy="680863"/>
          </a:xfrm>
        </p:spPr>
        <p:txBody>
          <a:bodyPr>
            <a:noAutofit/>
          </a:bodyPr>
          <a:lstStyle/>
          <a:p>
            <a:endParaRPr lang="en-US" sz="2400" dirty="0"/>
          </a:p>
        </p:txBody>
      </p:sp>
    </p:spTree>
    <p:extLst>
      <p:ext uri="{BB962C8B-B14F-4D97-AF65-F5344CB8AC3E}">
        <p14:creationId xmlns:p14="http://schemas.microsoft.com/office/powerpoint/2010/main" val="1632763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64219-808D-B3DF-BFD7-531639231C6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7B36804-CC1D-D0EB-8AC1-20C726601E57}"/>
              </a:ext>
            </a:extLst>
          </p:cNvPr>
          <p:cNvPicPr>
            <a:picLocks noChangeAspect="1"/>
          </p:cNvPicPr>
          <p:nvPr/>
        </p:nvPicPr>
        <p:blipFill>
          <a:blip r:embed="rId2"/>
          <a:srcRect/>
          <a:stretch/>
        </p:blipFill>
        <p:spPr>
          <a:xfrm>
            <a:off x="762019" y="1065596"/>
            <a:ext cx="10288965" cy="4492997"/>
          </a:xfrm>
          <a:prstGeom prst="rect">
            <a:avLst/>
          </a:prstGeom>
        </p:spPr>
      </p:pic>
      <p:sp>
        <p:nvSpPr>
          <p:cNvPr id="2" name="Title 1">
            <a:extLst>
              <a:ext uri="{FF2B5EF4-FFF2-40B4-BE49-F238E27FC236}">
                <a16:creationId xmlns:a16="http://schemas.microsoft.com/office/drawing/2014/main" id="{F09379B5-71F8-AFDC-F0C5-376982EC40DC}"/>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F4A9EA47-2422-F8F4-C40C-2AFBB71B8C15}"/>
              </a:ext>
            </a:extLst>
          </p:cNvPr>
          <p:cNvSpPr>
            <a:spLocks noGrp="1"/>
          </p:cNvSpPr>
          <p:nvPr>
            <p:ph idx="1"/>
          </p:nvPr>
        </p:nvSpPr>
        <p:spPr>
          <a:xfrm>
            <a:off x="94526" y="5496275"/>
            <a:ext cx="12002947" cy="680863"/>
          </a:xfrm>
        </p:spPr>
        <p:txBody>
          <a:bodyPr>
            <a:noAutofit/>
          </a:bodyPr>
          <a:lstStyle/>
          <a:p>
            <a:endParaRPr lang="en-US" sz="2400" dirty="0"/>
          </a:p>
        </p:txBody>
      </p:sp>
    </p:spTree>
    <p:extLst>
      <p:ext uri="{BB962C8B-B14F-4D97-AF65-F5344CB8AC3E}">
        <p14:creationId xmlns:p14="http://schemas.microsoft.com/office/powerpoint/2010/main" val="2629274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0F8F2-1C69-F586-FF29-21AEDA9FD61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8B8002B-142C-5AE5-89CE-581EFB32DD1E}"/>
              </a:ext>
            </a:extLst>
          </p:cNvPr>
          <p:cNvPicPr>
            <a:picLocks noChangeAspect="1"/>
          </p:cNvPicPr>
          <p:nvPr/>
        </p:nvPicPr>
        <p:blipFill>
          <a:blip r:embed="rId2"/>
          <a:srcRect/>
          <a:stretch/>
        </p:blipFill>
        <p:spPr>
          <a:xfrm>
            <a:off x="762019" y="1065596"/>
            <a:ext cx="10288965" cy="4492997"/>
          </a:xfrm>
          <a:prstGeom prst="rect">
            <a:avLst/>
          </a:prstGeom>
        </p:spPr>
      </p:pic>
      <p:sp>
        <p:nvSpPr>
          <p:cNvPr id="2" name="Title 1">
            <a:extLst>
              <a:ext uri="{FF2B5EF4-FFF2-40B4-BE49-F238E27FC236}">
                <a16:creationId xmlns:a16="http://schemas.microsoft.com/office/drawing/2014/main" id="{13B902F3-EA20-AA7F-D505-5A8C886DD920}"/>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B9B4493B-3221-8D65-C92F-1EF6C330F957}"/>
              </a:ext>
            </a:extLst>
          </p:cNvPr>
          <p:cNvSpPr>
            <a:spLocks noGrp="1"/>
          </p:cNvSpPr>
          <p:nvPr>
            <p:ph idx="1"/>
          </p:nvPr>
        </p:nvSpPr>
        <p:spPr>
          <a:xfrm>
            <a:off x="94526" y="5496275"/>
            <a:ext cx="12002947" cy="680863"/>
          </a:xfrm>
        </p:spPr>
        <p:txBody>
          <a:bodyPr>
            <a:noAutofit/>
          </a:bodyPr>
          <a:lstStyle/>
          <a:p>
            <a:endParaRPr lang="en-US" sz="2400" dirty="0"/>
          </a:p>
        </p:txBody>
      </p:sp>
    </p:spTree>
    <p:extLst>
      <p:ext uri="{BB962C8B-B14F-4D97-AF65-F5344CB8AC3E}">
        <p14:creationId xmlns:p14="http://schemas.microsoft.com/office/powerpoint/2010/main" val="3800539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3995-5E25-7EB2-6097-0819F685C2F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3C50313-7634-8208-5D38-A40F0D7ED451}"/>
              </a:ext>
            </a:extLst>
          </p:cNvPr>
          <p:cNvPicPr>
            <a:picLocks noChangeAspect="1"/>
          </p:cNvPicPr>
          <p:nvPr/>
        </p:nvPicPr>
        <p:blipFill>
          <a:blip r:embed="rId2"/>
          <a:srcRect/>
          <a:stretch/>
        </p:blipFill>
        <p:spPr>
          <a:xfrm>
            <a:off x="762019" y="1065596"/>
            <a:ext cx="10288965" cy="4492997"/>
          </a:xfrm>
          <a:prstGeom prst="rect">
            <a:avLst/>
          </a:prstGeom>
        </p:spPr>
      </p:pic>
      <p:sp>
        <p:nvSpPr>
          <p:cNvPr id="2" name="Title 1">
            <a:extLst>
              <a:ext uri="{FF2B5EF4-FFF2-40B4-BE49-F238E27FC236}">
                <a16:creationId xmlns:a16="http://schemas.microsoft.com/office/drawing/2014/main" id="{4D2CA462-ADA3-EF73-830D-2F9D8D5E587C}"/>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F11C4F21-2F45-AD0B-F168-B98778DD6C8B}"/>
              </a:ext>
            </a:extLst>
          </p:cNvPr>
          <p:cNvSpPr>
            <a:spLocks noGrp="1"/>
          </p:cNvSpPr>
          <p:nvPr>
            <p:ph idx="1"/>
          </p:nvPr>
        </p:nvSpPr>
        <p:spPr>
          <a:xfrm>
            <a:off x="94526" y="5496275"/>
            <a:ext cx="12002947" cy="680863"/>
          </a:xfrm>
        </p:spPr>
        <p:txBody>
          <a:bodyPr>
            <a:noAutofit/>
          </a:bodyPr>
          <a:lstStyle/>
          <a:p>
            <a:endParaRPr lang="en-US" sz="2400" dirty="0"/>
          </a:p>
        </p:txBody>
      </p:sp>
    </p:spTree>
    <p:extLst>
      <p:ext uri="{BB962C8B-B14F-4D97-AF65-F5344CB8AC3E}">
        <p14:creationId xmlns:p14="http://schemas.microsoft.com/office/powerpoint/2010/main" val="105564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D36A1-F268-8792-5DE5-660DE0F2BC6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DB47D86-5402-1FFF-20F4-126E12F83E9A}"/>
              </a:ext>
            </a:extLst>
          </p:cNvPr>
          <p:cNvPicPr>
            <a:picLocks noChangeAspect="1"/>
          </p:cNvPicPr>
          <p:nvPr/>
        </p:nvPicPr>
        <p:blipFill>
          <a:blip r:embed="rId2"/>
          <a:srcRect/>
          <a:stretch/>
        </p:blipFill>
        <p:spPr>
          <a:xfrm>
            <a:off x="762019" y="1065596"/>
            <a:ext cx="10288965" cy="4492997"/>
          </a:xfrm>
          <a:prstGeom prst="rect">
            <a:avLst/>
          </a:prstGeom>
        </p:spPr>
      </p:pic>
      <p:sp>
        <p:nvSpPr>
          <p:cNvPr id="2" name="Title 1">
            <a:extLst>
              <a:ext uri="{FF2B5EF4-FFF2-40B4-BE49-F238E27FC236}">
                <a16:creationId xmlns:a16="http://schemas.microsoft.com/office/drawing/2014/main" id="{FCD0EDFC-7BF8-8ECC-ED81-84A49EBC981A}"/>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83E347B3-82F9-82C3-2FBF-996C6BD3003E}"/>
              </a:ext>
            </a:extLst>
          </p:cNvPr>
          <p:cNvSpPr>
            <a:spLocks noGrp="1"/>
          </p:cNvSpPr>
          <p:nvPr>
            <p:ph idx="1"/>
          </p:nvPr>
        </p:nvSpPr>
        <p:spPr>
          <a:xfrm>
            <a:off x="94526" y="5496275"/>
            <a:ext cx="12002947" cy="680863"/>
          </a:xfrm>
        </p:spPr>
        <p:txBody>
          <a:bodyPr>
            <a:noAutofit/>
          </a:bodyPr>
          <a:lstStyle/>
          <a:p>
            <a:endParaRPr lang="en-US" sz="2400" dirty="0"/>
          </a:p>
        </p:txBody>
      </p:sp>
    </p:spTree>
    <p:extLst>
      <p:ext uri="{BB962C8B-B14F-4D97-AF65-F5344CB8AC3E}">
        <p14:creationId xmlns:p14="http://schemas.microsoft.com/office/powerpoint/2010/main" val="3228484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84930-A616-A627-8277-709D417447D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EB98077-F79E-E8B2-BD65-1FED36D6F2FA}"/>
              </a:ext>
            </a:extLst>
          </p:cNvPr>
          <p:cNvPicPr>
            <a:picLocks noChangeAspect="1"/>
          </p:cNvPicPr>
          <p:nvPr/>
        </p:nvPicPr>
        <p:blipFill>
          <a:blip r:embed="rId2"/>
          <a:srcRect/>
          <a:stretch/>
        </p:blipFill>
        <p:spPr>
          <a:xfrm>
            <a:off x="762019" y="1065596"/>
            <a:ext cx="10288965" cy="4492997"/>
          </a:xfrm>
          <a:prstGeom prst="rect">
            <a:avLst/>
          </a:prstGeom>
        </p:spPr>
      </p:pic>
      <p:sp>
        <p:nvSpPr>
          <p:cNvPr id="2" name="Title 1">
            <a:extLst>
              <a:ext uri="{FF2B5EF4-FFF2-40B4-BE49-F238E27FC236}">
                <a16:creationId xmlns:a16="http://schemas.microsoft.com/office/drawing/2014/main" id="{F5990FA2-EA49-3CAF-839A-B40571A93818}"/>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D73CCD6A-8273-2B5C-9178-DFCC4EA69446}"/>
              </a:ext>
            </a:extLst>
          </p:cNvPr>
          <p:cNvSpPr>
            <a:spLocks noGrp="1"/>
          </p:cNvSpPr>
          <p:nvPr>
            <p:ph idx="1"/>
          </p:nvPr>
        </p:nvSpPr>
        <p:spPr>
          <a:xfrm>
            <a:off x="94526" y="5496275"/>
            <a:ext cx="12002947" cy="680863"/>
          </a:xfrm>
        </p:spPr>
        <p:txBody>
          <a:bodyPr>
            <a:noAutofit/>
          </a:bodyPr>
          <a:lstStyle/>
          <a:p>
            <a:endParaRPr lang="en-US" sz="2400" dirty="0"/>
          </a:p>
        </p:txBody>
      </p:sp>
    </p:spTree>
    <p:extLst>
      <p:ext uri="{BB962C8B-B14F-4D97-AF65-F5344CB8AC3E}">
        <p14:creationId xmlns:p14="http://schemas.microsoft.com/office/powerpoint/2010/main" val="3046660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B6DB7-08FB-F3ED-3C02-FB81A01847B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9E5B3B7-2880-26D9-2A4A-B698AA5D8732}"/>
              </a:ext>
            </a:extLst>
          </p:cNvPr>
          <p:cNvPicPr>
            <a:picLocks noChangeAspect="1"/>
          </p:cNvPicPr>
          <p:nvPr/>
        </p:nvPicPr>
        <p:blipFill>
          <a:blip r:embed="rId2"/>
          <a:srcRect/>
          <a:stretch/>
        </p:blipFill>
        <p:spPr>
          <a:xfrm>
            <a:off x="762019" y="1065596"/>
            <a:ext cx="10288965" cy="4492998"/>
          </a:xfrm>
          <a:prstGeom prst="rect">
            <a:avLst/>
          </a:prstGeom>
        </p:spPr>
      </p:pic>
      <p:sp>
        <p:nvSpPr>
          <p:cNvPr id="2" name="Title 1">
            <a:extLst>
              <a:ext uri="{FF2B5EF4-FFF2-40B4-BE49-F238E27FC236}">
                <a16:creationId xmlns:a16="http://schemas.microsoft.com/office/drawing/2014/main" id="{FA8183FF-3532-2564-6DFF-A72C988361E0}"/>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F6AA1131-967C-0134-7EA0-8A03B5071133}"/>
              </a:ext>
            </a:extLst>
          </p:cNvPr>
          <p:cNvSpPr>
            <a:spLocks noGrp="1"/>
          </p:cNvSpPr>
          <p:nvPr>
            <p:ph idx="1"/>
          </p:nvPr>
        </p:nvSpPr>
        <p:spPr>
          <a:xfrm>
            <a:off x="94526" y="5496275"/>
            <a:ext cx="12002947" cy="680863"/>
          </a:xfrm>
        </p:spPr>
        <p:txBody>
          <a:bodyPr>
            <a:noAutofit/>
          </a:bodyPr>
          <a:lstStyle/>
          <a:p>
            <a:endParaRPr lang="en-US" sz="2400" dirty="0"/>
          </a:p>
        </p:txBody>
      </p:sp>
    </p:spTree>
    <p:extLst>
      <p:ext uri="{BB962C8B-B14F-4D97-AF65-F5344CB8AC3E}">
        <p14:creationId xmlns:p14="http://schemas.microsoft.com/office/powerpoint/2010/main" val="329867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B5AF8-1E17-B8C1-4C7F-7E25D67FC50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8C84A33-3488-43DD-6E6A-00E3DD488656}"/>
              </a:ext>
            </a:extLst>
          </p:cNvPr>
          <p:cNvPicPr>
            <a:picLocks noChangeAspect="1"/>
          </p:cNvPicPr>
          <p:nvPr/>
        </p:nvPicPr>
        <p:blipFill>
          <a:blip r:embed="rId2"/>
          <a:srcRect/>
          <a:stretch/>
        </p:blipFill>
        <p:spPr>
          <a:xfrm>
            <a:off x="762019" y="1065596"/>
            <a:ext cx="10288965" cy="4492998"/>
          </a:xfrm>
          <a:prstGeom prst="rect">
            <a:avLst/>
          </a:prstGeom>
        </p:spPr>
      </p:pic>
      <p:sp>
        <p:nvSpPr>
          <p:cNvPr id="2" name="Title 1">
            <a:extLst>
              <a:ext uri="{FF2B5EF4-FFF2-40B4-BE49-F238E27FC236}">
                <a16:creationId xmlns:a16="http://schemas.microsoft.com/office/drawing/2014/main" id="{CF60DC41-5D43-A655-D3F7-869F44B6E822}"/>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C9647D96-7D14-FD95-31A6-E971CC34A48D}"/>
              </a:ext>
            </a:extLst>
          </p:cNvPr>
          <p:cNvSpPr>
            <a:spLocks noGrp="1"/>
          </p:cNvSpPr>
          <p:nvPr>
            <p:ph idx="1"/>
          </p:nvPr>
        </p:nvSpPr>
        <p:spPr>
          <a:xfrm>
            <a:off x="94526" y="5496275"/>
            <a:ext cx="12002947" cy="680863"/>
          </a:xfrm>
        </p:spPr>
        <p:txBody>
          <a:bodyPr>
            <a:noAutofit/>
          </a:bodyPr>
          <a:lstStyle/>
          <a:p>
            <a:endParaRPr lang="en-US" sz="2400" dirty="0"/>
          </a:p>
        </p:txBody>
      </p:sp>
    </p:spTree>
    <p:extLst>
      <p:ext uri="{BB962C8B-B14F-4D97-AF65-F5344CB8AC3E}">
        <p14:creationId xmlns:p14="http://schemas.microsoft.com/office/powerpoint/2010/main" val="3550330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C68D2-F937-CFA4-43DA-47D0BC33666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E6D622D-8942-46A0-DE1C-8B1EA4489C95}"/>
              </a:ext>
            </a:extLst>
          </p:cNvPr>
          <p:cNvPicPr>
            <a:picLocks noChangeAspect="1"/>
          </p:cNvPicPr>
          <p:nvPr/>
        </p:nvPicPr>
        <p:blipFill>
          <a:blip r:embed="rId2"/>
          <a:srcRect/>
          <a:stretch/>
        </p:blipFill>
        <p:spPr>
          <a:xfrm>
            <a:off x="762019" y="1065596"/>
            <a:ext cx="10288965" cy="4492998"/>
          </a:xfrm>
          <a:prstGeom prst="rect">
            <a:avLst/>
          </a:prstGeom>
        </p:spPr>
      </p:pic>
      <p:sp>
        <p:nvSpPr>
          <p:cNvPr id="2" name="Title 1">
            <a:extLst>
              <a:ext uri="{FF2B5EF4-FFF2-40B4-BE49-F238E27FC236}">
                <a16:creationId xmlns:a16="http://schemas.microsoft.com/office/drawing/2014/main" id="{961276A5-ED4A-F7BD-AB71-D837DB7EC517}"/>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8E34C64D-D7C9-1056-1A1A-9558D9724373}"/>
              </a:ext>
            </a:extLst>
          </p:cNvPr>
          <p:cNvSpPr>
            <a:spLocks noGrp="1"/>
          </p:cNvSpPr>
          <p:nvPr>
            <p:ph idx="1"/>
          </p:nvPr>
        </p:nvSpPr>
        <p:spPr>
          <a:xfrm>
            <a:off x="94526" y="5496275"/>
            <a:ext cx="12002947" cy="680863"/>
          </a:xfrm>
        </p:spPr>
        <p:txBody>
          <a:bodyPr>
            <a:noAutofit/>
          </a:bodyPr>
          <a:lstStyle/>
          <a:p>
            <a:endParaRPr lang="en-US" sz="2400" dirty="0"/>
          </a:p>
        </p:txBody>
      </p:sp>
    </p:spTree>
    <p:extLst>
      <p:ext uri="{BB962C8B-B14F-4D97-AF65-F5344CB8AC3E}">
        <p14:creationId xmlns:p14="http://schemas.microsoft.com/office/powerpoint/2010/main" val="2892589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DDE24-AEE6-B6B6-B128-0C2F8A83D11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F1FEBDD-B8F9-071C-DBD7-2759E49958B5}"/>
              </a:ext>
            </a:extLst>
          </p:cNvPr>
          <p:cNvPicPr>
            <a:picLocks noChangeAspect="1"/>
          </p:cNvPicPr>
          <p:nvPr/>
        </p:nvPicPr>
        <p:blipFill>
          <a:blip r:embed="rId2"/>
          <a:srcRect/>
          <a:stretch/>
        </p:blipFill>
        <p:spPr>
          <a:xfrm>
            <a:off x="762019" y="1065596"/>
            <a:ext cx="10288965" cy="4492998"/>
          </a:xfrm>
          <a:prstGeom prst="rect">
            <a:avLst/>
          </a:prstGeom>
        </p:spPr>
      </p:pic>
      <p:sp>
        <p:nvSpPr>
          <p:cNvPr id="2" name="Title 1">
            <a:extLst>
              <a:ext uri="{FF2B5EF4-FFF2-40B4-BE49-F238E27FC236}">
                <a16:creationId xmlns:a16="http://schemas.microsoft.com/office/drawing/2014/main" id="{781379DC-D7B0-6595-58B0-AE8E338B9374}"/>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98176710-1343-56B9-0688-46658AEAA68C}"/>
              </a:ext>
            </a:extLst>
          </p:cNvPr>
          <p:cNvSpPr>
            <a:spLocks noGrp="1"/>
          </p:cNvSpPr>
          <p:nvPr>
            <p:ph idx="1"/>
          </p:nvPr>
        </p:nvSpPr>
        <p:spPr>
          <a:xfrm>
            <a:off x="94526" y="5496275"/>
            <a:ext cx="12002947" cy="680863"/>
          </a:xfrm>
        </p:spPr>
        <p:txBody>
          <a:bodyPr>
            <a:noAutofit/>
          </a:bodyPr>
          <a:lstStyle/>
          <a:p>
            <a:r>
              <a:rPr lang="en-US" sz="2400" dirty="0"/>
              <a:t>Can now build a population model</a:t>
            </a:r>
          </a:p>
        </p:txBody>
      </p:sp>
    </p:spTree>
    <p:extLst>
      <p:ext uri="{BB962C8B-B14F-4D97-AF65-F5344CB8AC3E}">
        <p14:creationId xmlns:p14="http://schemas.microsoft.com/office/powerpoint/2010/main" val="2206876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5BE20-A23D-AF7C-C384-185908D8BD40}"/>
              </a:ext>
            </a:extLst>
          </p:cNvPr>
          <p:cNvSpPr>
            <a:spLocks noGrp="1"/>
          </p:cNvSpPr>
          <p:nvPr>
            <p:ph type="title"/>
          </p:nvPr>
        </p:nvSpPr>
        <p:spPr/>
        <p:txBody>
          <a:bodyPr>
            <a:normAutofit fontScale="90000"/>
          </a:bodyPr>
          <a:lstStyle/>
          <a:p>
            <a:r>
              <a:rPr lang="en-US" dirty="0"/>
              <a:t>Machine Learning algorithms have achieved impressive milestones</a:t>
            </a:r>
          </a:p>
        </p:txBody>
      </p:sp>
      <p:sp>
        <p:nvSpPr>
          <p:cNvPr id="3" name="Content Placeholder 2">
            <a:extLst>
              <a:ext uri="{FF2B5EF4-FFF2-40B4-BE49-F238E27FC236}">
                <a16:creationId xmlns:a16="http://schemas.microsoft.com/office/drawing/2014/main" id="{782BF4E6-0305-AC41-E905-6A051A68967D}"/>
              </a:ext>
            </a:extLst>
          </p:cNvPr>
          <p:cNvSpPr>
            <a:spLocks noGrp="1"/>
          </p:cNvSpPr>
          <p:nvPr>
            <p:ph sz="half" idx="1"/>
          </p:nvPr>
        </p:nvSpPr>
        <p:spPr/>
        <p:txBody>
          <a:bodyPr>
            <a:normAutofit/>
          </a:bodyPr>
          <a:lstStyle/>
          <a:p>
            <a:r>
              <a:rPr lang="en-US" dirty="0"/>
              <a:t>Object detection (YOLO)			</a:t>
            </a:r>
          </a:p>
          <a:p>
            <a:endParaRPr lang="en-US" dirty="0"/>
          </a:p>
          <a:p>
            <a:endParaRPr lang="en-US" dirty="0"/>
          </a:p>
          <a:p>
            <a:endParaRPr lang="en-US" dirty="0"/>
          </a:p>
          <a:p>
            <a:endParaRPr lang="en-US" dirty="0"/>
          </a:p>
        </p:txBody>
      </p:sp>
      <p:sp>
        <p:nvSpPr>
          <p:cNvPr id="4" name="Content Placeholder 3">
            <a:extLst>
              <a:ext uri="{FF2B5EF4-FFF2-40B4-BE49-F238E27FC236}">
                <a16:creationId xmlns:a16="http://schemas.microsoft.com/office/drawing/2014/main" id="{B9B66C6B-5477-9941-0C73-631349EEA0B1}"/>
              </a:ext>
            </a:extLst>
          </p:cNvPr>
          <p:cNvSpPr>
            <a:spLocks noGrp="1"/>
          </p:cNvSpPr>
          <p:nvPr>
            <p:ph sz="half" idx="2"/>
          </p:nvPr>
        </p:nvSpPr>
        <p:spPr/>
        <p:txBody>
          <a:bodyPr>
            <a:normAutofit/>
          </a:bodyPr>
          <a:lstStyle/>
          <a:p>
            <a:r>
              <a:rPr lang="en-US" dirty="0"/>
              <a:t>Text-to-Image Generation</a:t>
            </a:r>
          </a:p>
          <a:p>
            <a:endParaRPr lang="en-US" dirty="0"/>
          </a:p>
          <a:p>
            <a:endParaRPr lang="en-US" dirty="0"/>
          </a:p>
          <a:p>
            <a:endParaRPr lang="en-US" dirty="0"/>
          </a:p>
          <a:p>
            <a:endParaRPr lang="en-US" dirty="0"/>
          </a:p>
          <a:p>
            <a:pPr marL="0" indent="0">
              <a:buNone/>
            </a:pPr>
            <a:endParaRPr lang="en-US" dirty="0"/>
          </a:p>
        </p:txBody>
      </p:sp>
      <p:sp>
        <p:nvSpPr>
          <p:cNvPr id="6" name="Content Placeholder 5">
            <a:extLst>
              <a:ext uri="{FF2B5EF4-FFF2-40B4-BE49-F238E27FC236}">
                <a16:creationId xmlns:a16="http://schemas.microsoft.com/office/drawing/2014/main" id="{A33BBD24-3859-3C47-0F8F-323CDD8FC693}"/>
              </a:ext>
            </a:extLst>
          </p:cNvPr>
          <p:cNvSpPr>
            <a:spLocks noGrp="1"/>
          </p:cNvSpPr>
          <p:nvPr>
            <p:ph sz="half" idx="13"/>
          </p:nvPr>
        </p:nvSpPr>
        <p:spPr/>
        <p:txBody>
          <a:bodyPr/>
          <a:lstStyle/>
          <a:p>
            <a:r>
              <a:rPr lang="en-US" dirty="0"/>
              <a:t>Image Generation</a:t>
            </a:r>
          </a:p>
          <a:p>
            <a:endParaRPr lang="en-US" dirty="0"/>
          </a:p>
        </p:txBody>
      </p:sp>
      <p:sp>
        <p:nvSpPr>
          <p:cNvPr id="7" name="Content Placeholder 6">
            <a:extLst>
              <a:ext uri="{FF2B5EF4-FFF2-40B4-BE49-F238E27FC236}">
                <a16:creationId xmlns:a16="http://schemas.microsoft.com/office/drawing/2014/main" id="{473D36FC-9558-16C7-A75E-5FB61B4C2915}"/>
              </a:ext>
            </a:extLst>
          </p:cNvPr>
          <p:cNvSpPr>
            <a:spLocks noGrp="1"/>
          </p:cNvSpPr>
          <p:nvPr>
            <p:ph sz="half" idx="14"/>
          </p:nvPr>
        </p:nvSpPr>
        <p:spPr/>
        <p:txBody>
          <a:bodyPr/>
          <a:lstStyle/>
          <a:p>
            <a:r>
              <a:rPr lang="en-US" dirty="0"/>
              <a:t>Text generation (</a:t>
            </a:r>
            <a:r>
              <a:rPr lang="en-US" dirty="0" err="1"/>
              <a:t>ChatGPT</a:t>
            </a:r>
            <a:r>
              <a:rPr lang="en-US" dirty="0"/>
              <a:t>)</a:t>
            </a:r>
          </a:p>
          <a:p>
            <a:endParaRPr lang="en-US" dirty="0"/>
          </a:p>
        </p:txBody>
      </p:sp>
      <p:pic>
        <p:nvPicPr>
          <p:cNvPr id="1025" name="Picture 1" descr="page2image65828880">
            <a:extLst>
              <a:ext uri="{FF2B5EF4-FFF2-40B4-BE49-F238E27FC236}">
                <a16:creationId xmlns:a16="http://schemas.microsoft.com/office/drawing/2014/main" id="{22D263EA-4C04-C9E2-6A27-9B7090E40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80" y="1360991"/>
            <a:ext cx="4009342" cy="19519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2image65819104">
            <a:extLst>
              <a:ext uri="{FF2B5EF4-FFF2-40B4-BE49-F238E27FC236}">
                <a16:creationId xmlns:a16="http://schemas.microsoft.com/office/drawing/2014/main" id="{512F0ECA-56E4-420E-DF56-3B61B0B5C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954" y="1360991"/>
            <a:ext cx="5201856" cy="16780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0DB509-4E8C-7393-1AF2-8858CEB9CEE9}"/>
              </a:ext>
            </a:extLst>
          </p:cNvPr>
          <p:cNvSpPr txBox="1"/>
          <p:nvPr/>
        </p:nvSpPr>
        <p:spPr>
          <a:xfrm>
            <a:off x="6096965" y="2978164"/>
            <a:ext cx="4956858" cy="646331"/>
          </a:xfrm>
          <a:prstGeom prst="rect">
            <a:avLst/>
          </a:prstGeom>
          <a:noFill/>
        </p:spPr>
        <p:txBody>
          <a:bodyPr wrap="square" rtlCol="0">
            <a:spAutoFit/>
          </a:bodyPr>
          <a:lstStyle/>
          <a:p>
            <a:r>
              <a:rPr lang="en-US" sz="1800" dirty="0">
                <a:effectLst/>
                <a:latin typeface="CMSS8"/>
              </a:rPr>
              <a:t>prompt: “an armchair in the shape of an avocado” </a:t>
            </a:r>
            <a:endParaRPr lang="en-US" dirty="0">
              <a:effectLst/>
            </a:endParaRPr>
          </a:p>
          <a:p>
            <a:endParaRPr lang="en-US" dirty="0"/>
          </a:p>
        </p:txBody>
      </p:sp>
      <p:pic>
        <p:nvPicPr>
          <p:cNvPr id="1027" name="Picture 3" descr="page2image65817232">
            <a:extLst>
              <a:ext uri="{FF2B5EF4-FFF2-40B4-BE49-F238E27FC236}">
                <a16:creationId xmlns:a16="http://schemas.microsoft.com/office/drawing/2014/main" id="{ED82FF1D-0F60-4D97-F42E-11E251A355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116" y="4343247"/>
            <a:ext cx="3750198" cy="239321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Let's Chat about ChatGPT | Poole Thought Leadership">
            <a:extLst>
              <a:ext uri="{FF2B5EF4-FFF2-40B4-BE49-F238E27FC236}">
                <a16:creationId xmlns:a16="http://schemas.microsoft.com/office/drawing/2014/main" id="{DC2C15D1-8450-9E67-5454-B99A6977E6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1160" y="4391091"/>
            <a:ext cx="4168467" cy="234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980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9EC25-6DA8-E3E3-2815-0E80DD2F257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E9B219B-39F9-5593-6737-CB02C21A0A0B}"/>
              </a:ext>
            </a:extLst>
          </p:cNvPr>
          <p:cNvPicPr>
            <a:picLocks noChangeAspect="1"/>
          </p:cNvPicPr>
          <p:nvPr/>
        </p:nvPicPr>
        <p:blipFill>
          <a:blip r:embed="rId2"/>
          <a:srcRect/>
          <a:stretch/>
        </p:blipFill>
        <p:spPr>
          <a:xfrm>
            <a:off x="762019" y="1065596"/>
            <a:ext cx="10288965" cy="4492998"/>
          </a:xfrm>
          <a:prstGeom prst="rect">
            <a:avLst/>
          </a:prstGeom>
        </p:spPr>
      </p:pic>
      <p:sp>
        <p:nvSpPr>
          <p:cNvPr id="2" name="Title 1">
            <a:extLst>
              <a:ext uri="{FF2B5EF4-FFF2-40B4-BE49-F238E27FC236}">
                <a16:creationId xmlns:a16="http://schemas.microsoft.com/office/drawing/2014/main" id="{0BB68F05-330C-1C9F-B548-36CEA59D245F}"/>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CF4BD72E-492F-06B7-4453-A4FCD3EF5010}"/>
              </a:ext>
            </a:extLst>
          </p:cNvPr>
          <p:cNvSpPr>
            <a:spLocks noGrp="1"/>
          </p:cNvSpPr>
          <p:nvPr>
            <p:ph idx="1"/>
          </p:nvPr>
        </p:nvSpPr>
        <p:spPr>
          <a:xfrm>
            <a:off x="94526" y="5496275"/>
            <a:ext cx="12002947" cy="680863"/>
          </a:xfrm>
        </p:spPr>
        <p:txBody>
          <a:bodyPr>
            <a:noAutofit/>
          </a:bodyPr>
          <a:lstStyle/>
          <a:p>
            <a:r>
              <a:rPr lang="en-US" sz="2400" dirty="0"/>
              <a:t>Can now build a population model</a:t>
            </a:r>
          </a:p>
          <a:p>
            <a:r>
              <a:rPr lang="en-US" sz="2400" dirty="0"/>
              <a:t>Early diagnosis</a:t>
            </a:r>
          </a:p>
        </p:txBody>
      </p:sp>
    </p:spTree>
    <p:extLst>
      <p:ext uri="{BB962C8B-B14F-4D97-AF65-F5344CB8AC3E}">
        <p14:creationId xmlns:p14="http://schemas.microsoft.com/office/powerpoint/2010/main" val="2553888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114EA-2E88-7527-F234-E1B332A7EE1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7E7B060-93EB-B432-B96C-5878192DFEF1}"/>
              </a:ext>
            </a:extLst>
          </p:cNvPr>
          <p:cNvPicPr>
            <a:picLocks noChangeAspect="1"/>
          </p:cNvPicPr>
          <p:nvPr/>
        </p:nvPicPr>
        <p:blipFill>
          <a:blip r:embed="rId2"/>
          <a:stretch>
            <a:fillRect/>
          </a:stretch>
        </p:blipFill>
        <p:spPr>
          <a:xfrm>
            <a:off x="762019" y="1065596"/>
            <a:ext cx="10288966" cy="4492998"/>
          </a:xfrm>
          <a:prstGeom prst="rect">
            <a:avLst/>
          </a:prstGeom>
        </p:spPr>
      </p:pic>
      <p:sp>
        <p:nvSpPr>
          <p:cNvPr id="2" name="Title 1">
            <a:extLst>
              <a:ext uri="{FF2B5EF4-FFF2-40B4-BE49-F238E27FC236}">
                <a16:creationId xmlns:a16="http://schemas.microsoft.com/office/drawing/2014/main" id="{8AE989DE-43DB-DCE5-7E6B-A3ABDBA21C62}"/>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DCE319F4-5128-D39C-2AE8-8ECDB1DCC80F}"/>
              </a:ext>
            </a:extLst>
          </p:cNvPr>
          <p:cNvSpPr>
            <a:spLocks noGrp="1"/>
          </p:cNvSpPr>
          <p:nvPr>
            <p:ph idx="1"/>
          </p:nvPr>
        </p:nvSpPr>
        <p:spPr>
          <a:xfrm>
            <a:off x="94526" y="5496275"/>
            <a:ext cx="12002947" cy="680863"/>
          </a:xfrm>
        </p:spPr>
        <p:txBody>
          <a:bodyPr>
            <a:noAutofit/>
          </a:bodyPr>
          <a:lstStyle/>
          <a:p>
            <a:r>
              <a:rPr lang="en-US" sz="2400" dirty="0"/>
              <a:t>Can now build a population model</a:t>
            </a:r>
          </a:p>
          <a:p>
            <a:r>
              <a:rPr lang="en-US" sz="2400" dirty="0"/>
              <a:t>Early diagnosis</a:t>
            </a:r>
          </a:p>
        </p:txBody>
      </p:sp>
    </p:spTree>
    <p:extLst>
      <p:ext uri="{BB962C8B-B14F-4D97-AF65-F5344CB8AC3E}">
        <p14:creationId xmlns:p14="http://schemas.microsoft.com/office/powerpoint/2010/main" val="2315900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8880A-23CC-D856-E161-CF1B20C01B05}"/>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B759F10A-755E-BC19-61E7-811AC0CDDF87}"/>
              </a:ext>
            </a:extLst>
          </p:cNvPr>
          <p:cNvPicPr>
            <a:picLocks noChangeAspect="1"/>
          </p:cNvPicPr>
          <p:nvPr/>
        </p:nvPicPr>
        <p:blipFill>
          <a:blip r:embed="rId2"/>
          <a:stretch>
            <a:fillRect/>
          </a:stretch>
        </p:blipFill>
        <p:spPr>
          <a:xfrm>
            <a:off x="762018" y="1065596"/>
            <a:ext cx="10288967" cy="4492998"/>
          </a:xfrm>
          <a:prstGeom prst="rect">
            <a:avLst/>
          </a:prstGeom>
        </p:spPr>
      </p:pic>
      <p:sp>
        <p:nvSpPr>
          <p:cNvPr id="2" name="Title 1">
            <a:extLst>
              <a:ext uri="{FF2B5EF4-FFF2-40B4-BE49-F238E27FC236}">
                <a16:creationId xmlns:a16="http://schemas.microsoft.com/office/drawing/2014/main" id="{5BDF0DA3-C846-CC2D-8BE0-0C5EE08E8039}"/>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F2135A02-6A2A-46F8-C4F5-F7D11A015F85}"/>
              </a:ext>
            </a:extLst>
          </p:cNvPr>
          <p:cNvSpPr>
            <a:spLocks noGrp="1"/>
          </p:cNvSpPr>
          <p:nvPr>
            <p:ph idx="1"/>
          </p:nvPr>
        </p:nvSpPr>
        <p:spPr>
          <a:xfrm>
            <a:off x="94526" y="5496275"/>
            <a:ext cx="12002947" cy="680863"/>
          </a:xfrm>
        </p:spPr>
        <p:txBody>
          <a:bodyPr>
            <a:noAutofit/>
          </a:bodyPr>
          <a:lstStyle/>
          <a:p>
            <a:r>
              <a:rPr lang="en-US" sz="2400" dirty="0"/>
              <a:t>Can now build a population model</a:t>
            </a:r>
          </a:p>
          <a:p>
            <a:r>
              <a:rPr lang="en-US" sz="2400" dirty="0"/>
              <a:t>Early diagnosis</a:t>
            </a:r>
          </a:p>
          <a:p>
            <a:r>
              <a:rPr lang="en-US" sz="2400" dirty="0"/>
              <a:t>More accurate by analyzing all brain regions (ROIs)</a:t>
            </a:r>
          </a:p>
        </p:txBody>
      </p:sp>
      <p:sp>
        <p:nvSpPr>
          <p:cNvPr id="6" name="TextBox 5">
            <a:extLst>
              <a:ext uri="{FF2B5EF4-FFF2-40B4-BE49-F238E27FC236}">
                <a16:creationId xmlns:a16="http://schemas.microsoft.com/office/drawing/2014/main" id="{7ED1FF90-14A6-AE5F-CDA5-0565EF7623EF}"/>
              </a:ext>
            </a:extLst>
          </p:cNvPr>
          <p:cNvSpPr txBox="1"/>
          <p:nvPr/>
        </p:nvSpPr>
        <p:spPr>
          <a:xfrm>
            <a:off x="9994853" y="2343878"/>
            <a:ext cx="2112264" cy="1754326"/>
          </a:xfrm>
          <a:prstGeom prst="rect">
            <a:avLst/>
          </a:prstGeom>
          <a:solidFill>
            <a:schemeClr val="accent1">
              <a:lumMod val="20000"/>
              <a:lumOff val="80000"/>
            </a:schemeClr>
          </a:solidFill>
        </p:spPr>
        <p:txBody>
          <a:bodyPr wrap="square" rtlCol="0">
            <a:spAutoFit/>
          </a:bodyPr>
          <a:lstStyle/>
          <a:p>
            <a:r>
              <a:rPr lang="en-US" dirty="0"/>
              <a:t>Previous models:</a:t>
            </a:r>
          </a:p>
          <a:p>
            <a:pPr marL="285750" indent="-285750">
              <a:buFont typeface="Arial" panose="020B0604020202020204" pitchFamily="34" charset="0"/>
              <a:buChar char="•"/>
            </a:pPr>
            <a:r>
              <a:rPr lang="en-US" dirty="0" err="1"/>
              <a:t>Jedynak</a:t>
            </a:r>
            <a:r>
              <a:rPr lang="en-US" dirty="0"/>
              <a:t>, 2012</a:t>
            </a:r>
          </a:p>
          <a:p>
            <a:pPr marL="285750" indent="-285750">
              <a:buFont typeface="Arial" panose="020B0604020202020204" pitchFamily="34" charset="0"/>
              <a:buChar char="•"/>
            </a:pPr>
            <a:r>
              <a:rPr lang="en-US" dirty="0" err="1"/>
              <a:t>Fontejin</a:t>
            </a:r>
            <a:r>
              <a:rPr lang="en-US" dirty="0"/>
              <a:t>, 2012</a:t>
            </a:r>
          </a:p>
          <a:p>
            <a:pPr marL="285750" indent="-285750">
              <a:buFont typeface="Arial" panose="020B0604020202020204" pitchFamily="34" charset="0"/>
              <a:buChar char="•"/>
            </a:pPr>
            <a:r>
              <a:rPr lang="en-US" dirty="0"/>
              <a:t>Donohue, 2014</a:t>
            </a:r>
          </a:p>
          <a:p>
            <a:pPr marL="285750" indent="-285750">
              <a:buFont typeface="Arial" panose="020B0604020202020204" pitchFamily="34" charset="0"/>
              <a:buChar char="•"/>
            </a:pPr>
            <a:r>
              <a:rPr lang="en-US" dirty="0" err="1"/>
              <a:t>Schiratii</a:t>
            </a:r>
            <a:r>
              <a:rPr lang="en-US" dirty="0"/>
              <a:t>, 2017</a:t>
            </a:r>
          </a:p>
          <a:p>
            <a:pPr marL="285750" indent="-285750">
              <a:buFont typeface="Arial" panose="020B0604020202020204" pitchFamily="34" charset="0"/>
              <a:buChar char="•"/>
            </a:pPr>
            <a:r>
              <a:rPr lang="en-US" dirty="0" err="1"/>
              <a:t>Lorenzi</a:t>
            </a:r>
            <a:r>
              <a:rPr lang="en-US" dirty="0"/>
              <a:t>, 2019</a:t>
            </a:r>
          </a:p>
        </p:txBody>
      </p:sp>
      <p:sp>
        <p:nvSpPr>
          <p:cNvPr id="3" name="TextBox 2">
            <a:extLst>
              <a:ext uri="{FF2B5EF4-FFF2-40B4-BE49-F238E27FC236}">
                <a16:creationId xmlns:a16="http://schemas.microsoft.com/office/drawing/2014/main" id="{62A55C0A-B240-E34C-06F3-A4178199E364}"/>
              </a:ext>
            </a:extLst>
          </p:cNvPr>
          <p:cNvSpPr txBox="1"/>
          <p:nvPr/>
        </p:nvSpPr>
        <p:spPr>
          <a:xfrm>
            <a:off x="7644384" y="5722358"/>
            <a:ext cx="4082738" cy="830997"/>
          </a:xfrm>
          <a:prstGeom prst="rect">
            <a:avLst/>
          </a:prstGeom>
          <a:solidFill>
            <a:schemeClr val="accent1">
              <a:lumMod val="20000"/>
              <a:lumOff val="80000"/>
            </a:schemeClr>
          </a:solidFill>
        </p:spPr>
        <p:txBody>
          <a:bodyPr wrap="square" rtlCol="0">
            <a:spAutoFit/>
          </a:bodyPr>
          <a:lstStyle/>
          <a:p>
            <a:r>
              <a:rPr lang="en-US" sz="2400" b="1" dirty="0"/>
              <a:t>Limitation: Require brain segmentation a-priori</a:t>
            </a:r>
          </a:p>
        </p:txBody>
      </p:sp>
    </p:spTree>
    <p:extLst>
      <p:ext uri="{BB962C8B-B14F-4D97-AF65-F5344CB8AC3E}">
        <p14:creationId xmlns:p14="http://schemas.microsoft.com/office/powerpoint/2010/main" val="101535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062B0-61D5-C595-AE6F-A08949DAA03A}"/>
              </a:ext>
            </a:extLst>
          </p:cNvPr>
          <p:cNvSpPr>
            <a:spLocks noGrp="1"/>
          </p:cNvSpPr>
          <p:nvPr>
            <p:ph type="title"/>
          </p:nvPr>
        </p:nvSpPr>
        <p:spPr/>
        <p:txBody>
          <a:bodyPr/>
          <a:lstStyle/>
          <a:p>
            <a:r>
              <a:rPr lang="en-US" dirty="0"/>
              <a:t>Aim: Build a disease progression model for </a:t>
            </a:r>
            <a:r>
              <a:rPr lang="en-US" dirty="0" err="1"/>
              <a:t>vertexwise</a:t>
            </a:r>
            <a:r>
              <a:rPr lang="en-US" dirty="0"/>
              <a:t> data</a:t>
            </a:r>
          </a:p>
        </p:txBody>
      </p:sp>
      <p:sp>
        <p:nvSpPr>
          <p:cNvPr id="3" name="Content Placeholder 2">
            <a:extLst>
              <a:ext uri="{FF2B5EF4-FFF2-40B4-BE49-F238E27FC236}">
                <a16:creationId xmlns:a16="http://schemas.microsoft.com/office/drawing/2014/main" id="{2FC43D2B-E0AB-3C5B-479E-F9707290337B}"/>
              </a:ext>
            </a:extLst>
          </p:cNvPr>
          <p:cNvSpPr>
            <a:spLocks noGrp="1"/>
          </p:cNvSpPr>
          <p:nvPr>
            <p:ph sz="half" idx="1"/>
          </p:nvPr>
        </p:nvSpPr>
        <p:spPr/>
        <p:txBody>
          <a:bodyPr>
            <a:normAutofit fontScale="92500" lnSpcReduction="10000"/>
          </a:bodyPr>
          <a:lstStyle/>
          <a:p>
            <a:endParaRPr lang="en-US" dirty="0"/>
          </a:p>
          <a:p>
            <a:r>
              <a:rPr lang="en-US" dirty="0"/>
              <a:t>Aim: Move from segmentation-based analysis to </a:t>
            </a:r>
            <a:r>
              <a:rPr lang="en-US" dirty="0" err="1"/>
              <a:t>vertexwise</a:t>
            </a:r>
            <a:endParaRPr lang="en-US" dirty="0"/>
          </a:p>
          <a:p>
            <a:pPr lvl="1"/>
            <a:r>
              <a:rPr lang="en-US" dirty="0"/>
              <a:t>Vertex = point on the brain surface</a:t>
            </a:r>
          </a:p>
          <a:p>
            <a:pPr lvl="1"/>
            <a:endParaRPr lang="en-US" dirty="0"/>
          </a:p>
          <a:p>
            <a:pPr lvl="1"/>
            <a:endParaRPr lang="en-US" dirty="0"/>
          </a:p>
          <a:p>
            <a:pPr marL="457200" lvl="1" indent="0">
              <a:buNone/>
            </a:pPr>
            <a:endParaRPr lang="en-US" dirty="0"/>
          </a:p>
          <a:p>
            <a:r>
              <a:rPr lang="en-US" dirty="0"/>
              <a:t>Why? </a:t>
            </a:r>
          </a:p>
          <a:p>
            <a:pPr lvl="1"/>
            <a:r>
              <a:rPr lang="en-US" dirty="0"/>
              <a:t>Atrophy correlates with functional networks, which are spatially disconnected (Seeley et al, 2009)</a:t>
            </a:r>
          </a:p>
          <a:p>
            <a:pPr lvl="2"/>
            <a:r>
              <a:rPr lang="en-US" dirty="0"/>
              <a:t>Atrophy = breakdown of neurons</a:t>
            </a:r>
          </a:p>
          <a:p>
            <a:pPr lvl="2"/>
            <a:r>
              <a:rPr lang="en-US" dirty="0"/>
              <a:t>Functional network = fMRI-derived connections between neurons</a:t>
            </a:r>
          </a:p>
          <a:p>
            <a:pPr lvl="1"/>
            <a:endParaRPr lang="en-US" dirty="0"/>
          </a:p>
          <a:p>
            <a:pPr lvl="1"/>
            <a:r>
              <a:rPr lang="en-US" dirty="0"/>
              <a:t>Better prediction and disease staging</a:t>
            </a:r>
          </a:p>
        </p:txBody>
      </p:sp>
      <p:sp>
        <p:nvSpPr>
          <p:cNvPr id="6" name="Content Placeholder 5">
            <a:extLst>
              <a:ext uri="{FF2B5EF4-FFF2-40B4-BE49-F238E27FC236}">
                <a16:creationId xmlns:a16="http://schemas.microsoft.com/office/drawing/2014/main" id="{85694E64-E7B1-0183-59AC-854C2EB6BC2E}"/>
              </a:ext>
            </a:extLst>
          </p:cNvPr>
          <p:cNvSpPr>
            <a:spLocks noGrp="1"/>
          </p:cNvSpPr>
          <p:nvPr>
            <p:ph sz="half" idx="2"/>
          </p:nvPr>
        </p:nvSpPr>
        <p:spPr/>
        <p:txBody>
          <a:bodyPr>
            <a:normAutofit fontScale="92500" lnSpcReduction="10000"/>
          </a:bodyPr>
          <a:lstStyle/>
          <a:p>
            <a:endParaRPr lang="en-US"/>
          </a:p>
        </p:txBody>
      </p:sp>
      <p:pic>
        <p:nvPicPr>
          <p:cNvPr id="5" name="Picture 4" descr="A black arrow pointing to the right&#10;&#10;Description automatically generated">
            <a:extLst>
              <a:ext uri="{FF2B5EF4-FFF2-40B4-BE49-F238E27FC236}">
                <a16:creationId xmlns:a16="http://schemas.microsoft.com/office/drawing/2014/main" id="{061DB8F3-8367-033B-7685-41535406EFD7}"/>
              </a:ext>
            </a:extLst>
          </p:cNvPr>
          <p:cNvPicPr>
            <a:picLocks noChangeAspect="1"/>
          </p:cNvPicPr>
          <p:nvPr/>
        </p:nvPicPr>
        <p:blipFill>
          <a:blip r:embed="rId2"/>
          <a:stretch>
            <a:fillRect/>
          </a:stretch>
        </p:blipFill>
        <p:spPr>
          <a:xfrm>
            <a:off x="5401056" y="914400"/>
            <a:ext cx="6367406" cy="1755648"/>
          </a:xfrm>
          <a:prstGeom prst="rect">
            <a:avLst/>
          </a:prstGeom>
        </p:spPr>
      </p:pic>
      <p:pic>
        <p:nvPicPr>
          <p:cNvPr id="9217" name="Picture 1" descr="page32image65013584">
            <a:extLst>
              <a:ext uri="{FF2B5EF4-FFF2-40B4-BE49-F238E27FC236}">
                <a16:creationId xmlns:a16="http://schemas.microsoft.com/office/drawing/2014/main" id="{27628430-62A7-41C1-D337-921D7D253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738970"/>
            <a:ext cx="6016071" cy="2606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90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0A6C2-FEC1-86DB-779C-FD058E5BAE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A53D5-ACA0-42B1-E32A-314652BD3F66}"/>
              </a:ext>
            </a:extLst>
          </p:cNvPr>
          <p:cNvSpPr>
            <a:spLocks noGrp="1"/>
          </p:cNvSpPr>
          <p:nvPr>
            <p:ph type="title"/>
          </p:nvPr>
        </p:nvSpPr>
        <p:spPr/>
        <p:txBody>
          <a:bodyPr>
            <a:normAutofit fontScale="90000"/>
          </a:bodyPr>
          <a:lstStyle/>
          <a:p>
            <a:r>
              <a:rPr lang="en-US" dirty="0"/>
              <a:t>Our model clusters vertices with similar trajectories of pathology</a:t>
            </a:r>
          </a:p>
        </p:txBody>
      </p:sp>
      <p:pic>
        <p:nvPicPr>
          <p:cNvPr id="6" name="Picture 5">
            <a:extLst>
              <a:ext uri="{FF2B5EF4-FFF2-40B4-BE49-F238E27FC236}">
                <a16:creationId xmlns:a16="http://schemas.microsoft.com/office/drawing/2014/main" id="{A49D0226-7683-94A0-19DA-EB9B34E9C5B4}"/>
              </a:ext>
            </a:extLst>
          </p:cNvPr>
          <p:cNvPicPr>
            <a:picLocks noChangeAspect="1"/>
          </p:cNvPicPr>
          <p:nvPr/>
        </p:nvPicPr>
        <p:blipFill>
          <a:blip r:embed="rId2"/>
          <a:srcRect/>
          <a:stretch/>
        </p:blipFill>
        <p:spPr>
          <a:xfrm>
            <a:off x="786383" y="980304"/>
            <a:ext cx="10451593" cy="5361280"/>
          </a:xfrm>
          <a:prstGeom prst="rect">
            <a:avLst/>
          </a:prstGeom>
        </p:spPr>
      </p:pic>
    </p:spTree>
    <p:extLst>
      <p:ext uri="{BB962C8B-B14F-4D97-AF65-F5344CB8AC3E}">
        <p14:creationId xmlns:p14="http://schemas.microsoft.com/office/powerpoint/2010/main" val="1750361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96A21-B6BA-6F30-6C31-F73B1C08F4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F5120-DE8F-027A-3C15-2EFAE18918B9}"/>
              </a:ext>
            </a:extLst>
          </p:cNvPr>
          <p:cNvSpPr>
            <a:spLocks noGrp="1"/>
          </p:cNvSpPr>
          <p:nvPr>
            <p:ph type="title"/>
          </p:nvPr>
        </p:nvSpPr>
        <p:spPr/>
        <p:txBody>
          <a:bodyPr>
            <a:normAutofit fontScale="90000"/>
          </a:bodyPr>
          <a:lstStyle/>
          <a:p>
            <a:r>
              <a:rPr lang="en-US" dirty="0"/>
              <a:t>Our model clusters vertices with similar trajectories of pathology</a:t>
            </a:r>
          </a:p>
        </p:txBody>
      </p:sp>
      <p:pic>
        <p:nvPicPr>
          <p:cNvPr id="6" name="Picture 5">
            <a:extLst>
              <a:ext uri="{FF2B5EF4-FFF2-40B4-BE49-F238E27FC236}">
                <a16:creationId xmlns:a16="http://schemas.microsoft.com/office/drawing/2014/main" id="{D681AF9C-6CC0-3EC6-38CF-7F725955F43C}"/>
              </a:ext>
            </a:extLst>
          </p:cNvPr>
          <p:cNvPicPr>
            <a:picLocks noChangeAspect="1"/>
          </p:cNvPicPr>
          <p:nvPr/>
        </p:nvPicPr>
        <p:blipFill>
          <a:blip r:embed="rId2"/>
          <a:srcRect/>
          <a:stretch/>
        </p:blipFill>
        <p:spPr>
          <a:xfrm>
            <a:off x="786383" y="980304"/>
            <a:ext cx="10451593" cy="5361280"/>
          </a:xfrm>
          <a:prstGeom prst="rect">
            <a:avLst/>
          </a:prstGeom>
        </p:spPr>
      </p:pic>
    </p:spTree>
    <p:extLst>
      <p:ext uri="{BB962C8B-B14F-4D97-AF65-F5344CB8AC3E}">
        <p14:creationId xmlns:p14="http://schemas.microsoft.com/office/powerpoint/2010/main" val="1939739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A3CD7-22E7-1A47-64EB-E31ACC913B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6257A-3193-21F6-D22E-5506988D78F1}"/>
              </a:ext>
            </a:extLst>
          </p:cNvPr>
          <p:cNvSpPr>
            <a:spLocks noGrp="1"/>
          </p:cNvSpPr>
          <p:nvPr>
            <p:ph type="title"/>
          </p:nvPr>
        </p:nvSpPr>
        <p:spPr/>
        <p:txBody>
          <a:bodyPr>
            <a:normAutofit fontScale="90000"/>
          </a:bodyPr>
          <a:lstStyle/>
          <a:p>
            <a:r>
              <a:rPr lang="en-US" dirty="0"/>
              <a:t>Our model clusters vertices with similar trajectories of pathology</a:t>
            </a:r>
          </a:p>
        </p:txBody>
      </p:sp>
      <p:pic>
        <p:nvPicPr>
          <p:cNvPr id="6" name="Picture 5">
            <a:extLst>
              <a:ext uri="{FF2B5EF4-FFF2-40B4-BE49-F238E27FC236}">
                <a16:creationId xmlns:a16="http://schemas.microsoft.com/office/drawing/2014/main" id="{AC78DA1D-F3D6-65C8-10B8-1A3B9A16F4AF}"/>
              </a:ext>
            </a:extLst>
          </p:cNvPr>
          <p:cNvPicPr>
            <a:picLocks noChangeAspect="1"/>
          </p:cNvPicPr>
          <p:nvPr/>
        </p:nvPicPr>
        <p:blipFill>
          <a:blip r:embed="rId2"/>
          <a:srcRect/>
          <a:stretch/>
        </p:blipFill>
        <p:spPr>
          <a:xfrm>
            <a:off x="786383" y="980304"/>
            <a:ext cx="10451593" cy="5361280"/>
          </a:xfrm>
          <a:prstGeom prst="rect">
            <a:avLst/>
          </a:prstGeom>
        </p:spPr>
      </p:pic>
    </p:spTree>
    <p:extLst>
      <p:ext uri="{BB962C8B-B14F-4D97-AF65-F5344CB8AC3E}">
        <p14:creationId xmlns:p14="http://schemas.microsoft.com/office/powerpoint/2010/main" val="4023805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27760-3DE0-0DA2-E8F6-447ADA8223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B9DAF-A6DA-2551-2652-3BF98518AF7F}"/>
              </a:ext>
            </a:extLst>
          </p:cNvPr>
          <p:cNvSpPr>
            <a:spLocks noGrp="1"/>
          </p:cNvSpPr>
          <p:nvPr>
            <p:ph type="title"/>
          </p:nvPr>
        </p:nvSpPr>
        <p:spPr/>
        <p:txBody>
          <a:bodyPr>
            <a:normAutofit fontScale="90000"/>
          </a:bodyPr>
          <a:lstStyle/>
          <a:p>
            <a:r>
              <a:rPr lang="en-US" dirty="0"/>
              <a:t>Our model clusters vertices with similar trajectories of pathology</a:t>
            </a:r>
          </a:p>
        </p:txBody>
      </p:sp>
      <p:pic>
        <p:nvPicPr>
          <p:cNvPr id="6" name="Picture 5">
            <a:extLst>
              <a:ext uri="{FF2B5EF4-FFF2-40B4-BE49-F238E27FC236}">
                <a16:creationId xmlns:a16="http://schemas.microsoft.com/office/drawing/2014/main" id="{FF70876E-E0A6-470F-469B-E35797D5B4A6}"/>
              </a:ext>
            </a:extLst>
          </p:cNvPr>
          <p:cNvPicPr>
            <a:picLocks noChangeAspect="1"/>
          </p:cNvPicPr>
          <p:nvPr/>
        </p:nvPicPr>
        <p:blipFill>
          <a:blip r:embed="rId2"/>
          <a:srcRect/>
          <a:stretch/>
        </p:blipFill>
        <p:spPr>
          <a:xfrm>
            <a:off x="786383" y="980304"/>
            <a:ext cx="10451593" cy="5361280"/>
          </a:xfrm>
          <a:prstGeom prst="rect">
            <a:avLst/>
          </a:prstGeom>
        </p:spPr>
      </p:pic>
    </p:spTree>
    <p:extLst>
      <p:ext uri="{BB962C8B-B14F-4D97-AF65-F5344CB8AC3E}">
        <p14:creationId xmlns:p14="http://schemas.microsoft.com/office/powerpoint/2010/main" val="1480985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769D2-7BDA-AB20-9FCF-F761FCF47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F4672-4367-3110-16CB-ECA40171F4B1}"/>
              </a:ext>
            </a:extLst>
          </p:cNvPr>
          <p:cNvSpPr>
            <a:spLocks noGrp="1"/>
          </p:cNvSpPr>
          <p:nvPr>
            <p:ph type="title"/>
          </p:nvPr>
        </p:nvSpPr>
        <p:spPr/>
        <p:txBody>
          <a:bodyPr>
            <a:normAutofit fontScale="90000"/>
          </a:bodyPr>
          <a:lstStyle/>
          <a:p>
            <a:r>
              <a:rPr lang="en-US" dirty="0"/>
              <a:t>Our model clusters vertices with similar trajectories of pathology</a:t>
            </a:r>
          </a:p>
        </p:txBody>
      </p:sp>
      <p:pic>
        <p:nvPicPr>
          <p:cNvPr id="6" name="Picture 5">
            <a:extLst>
              <a:ext uri="{FF2B5EF4-FFF2-40B4-BE49-F238E27FC236}">
                <a16:creationId xmlns:a16="http://schemas.microsoft.com/office/drawing/2014/main" id="{86C2401C-DF1E-FF81-A483-78C39DA28ECD}"/>
              </a:ext>
            </a:extLst>
          </p:cNvPr>
          <p:cNvPicPr>
            <a:picLocks noChangeAspect="1"/>
          </p:cNvPicPr>
          <p:nvPr/>
        </p:nvPicPr>
        <p:blipFill>
          <a:blip r:embed="rId2"/>
          <a:srcRect/>
          <a:stretch/>
        </p:blipFill>
        <p:spPr>
          <a:xfrm>
            <a:off x="786383" y="980304"/>
            <a:ext cx="10451593" cy="5361280"/>
          </a:xfrm>
          <a:prstGeom prst="rect">
            <a:avLst/>
          </a:prstGeom>
        </p:spPr>
      </p:pic>
    </p:spTree>
    <p:extLst>
      <p:ext uri="{BB962C8B-B14F-4D97-AF65-F5344CB8AC3E}">
        <p14:creationId xmlns:p14="http://schemas.microsoft.com/office/powerpoint/2010/main" val="2838105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443D9-E9D0-C787-5DC2-3DA7AFED7C70}"/>
              </a:ext>
            </a:extLst>
          </p:cNvPr>
          <p:cNvSpPr>
            <a:spLocks noGrp="1"/>
          </p:cNvSpPr>
          <p:nvPr>
            <p:ph type="title"/>
          </p:nvPr>
        </p:nvSpPr>
        <p:spPr/>
        <p:txBody>
          <a:bodyPr>
            <a:normAutofit fontScale="90000"/>
          </a:bodyPr>
          <a:lstStyle/>
          <a:p>
            <a:r>
              <a:rPr lang="en-US" dirty="0"/>
              <a:t>Our model clusters vertices with similar trajectories of pathology</a:t>
            </a:r>
          </a:p>
        </p:txBody>
      </p:sp>
      <p:pic>
        <p:nvPicPr>
          <p:cNvPr id="6" name="Picture 5">
            <a:extLst>
              <a:ext uri="{FF2B5EF4-FFF2-40B4-BE49-F238E27FC236}">
                <a16:creationId xmlns:a16="http://schemas.microsoft.com/office/drawing/2014/main" id="{AD1C28AC-0DFC-5B46-ADF5-2078B601CEFB}"/>
              </a:ext>
            </a:extLst>
          </p:cNvPr>
          <p:cNvPicPr>
            <a:picLocks noChangeAspect="1"/>
          </p:cNvPicPr>
          <p:nvPr/>
        </p:nvPicPr>
        <p:blipFill>
          <a:blip r:embed="rId2"/>
          <a:srcRect/>
          <a:stretch/>
        </p:blipFill>
        <p:spPr>
          <a:xfrm>
            <a:off x="786383" y="971160"/>
            <a:ext cx="10451593" cy="5361280"/>
          </a:xfrm>
          <a:prstGeom prst="rect">
            <a:avLst/>
          </a:prstGeom>
        </p:spPr>
      </p:pic>
    </p:spTree>
    <p:extLst>
      <p:ext uri="{BB962C8B-B14F-4D97-AF65-F5344CB8AC3E}">
        <p14:creationId xmlns:p14="http://schemas.microsoft.com/office/powerpoint/2010/main" val="3048338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9EE55-6386-3634-37CE-BE0890B93077}"/>
              </a:ext>
            </a:extLst>
          </p:cNvPr>
          <p:cNvSpPr>
            <a:spLocks noGrp="1"/>
          </p:cNvSpPr>
          <p:nvPr>
            <p:ph type="title"/>
          </p:nvPr>
        </p:nvSpPr>
        <p:spPr/>
        <p:txBody>
          <a:bodyPr/>
          <a:lstStyle/>
          <a:p>
            <a:r>
              <a:rPr lang="en-US" dirty="0"/>
              <a:t>Machine Learning holds great promise for improving healthcare</a:t>
            </a:r>
          </a:p>
        </p:txBody>
      </p:sp>
      <p:sp>
        <p:nvSpPr>
          <p:cNvPr id="7" name="Content Placeholder 6">
            <a:extLst>
              <a:ext uri="{FF2B5EF4-FFF2-40B4-BE49-F238E27FC236}">
                <a16:creationId xmlns:a16="http://schemas.microsoft.com/office/drawing/2014/main" id="{062C26ED-6FAB-FD4D-6856-DBC7145BA1CC}"/>
              </a:ext>
            </a:extLst>
          </p:cNvPr>
          <p:cNvSpPr>
            <a:spLocks noGrp="1"/>
          </p:cNvSpPr>
          <p:nvPr>
            <p:ph sz="half" idx="1"/>
          </p:nvPr>
        </p:nvSpPr>
        <p:spPr/>
        <p:txBody>
          <a:bodyPr/>
          <a:lstStyle/>
          <a:p>
            <a:endParaRPr lang="en-US" dirty="0"/>
          </a:p>
          <a:p>
            <a:r>
              <a:rPr lang="en-US" dirty="0"/>
              <a:t>Diagnose with unprecedented accuracy</a:t>
            </a:r>
          </a:p>
        </p:txBody>
      </p:sp>
      <p:sp>
        <p:nvSpPr>
          <p:cNvPr id="8" name="Content Placeholder 7">
            <a:extLst>
              <a:ext uri="{FF2B5EF4-FFF2-40B4-BE49-F238E27FC236}">
                <a16:creationId xmlns:a16="http://schemas.microsoft.com/office/drawing/2014/main" id="{7CF8499D-0357-EB3B-AFD4-9DCA8440C823}"/>
              </a:ext>
            </a:extLst>
          </p:cNvPr>
          <p:cNvSpPr>
            <a:spLocks noGrp="1"/>
          </p:cNvSpPr>
          <p:nvPr>
            <p:ph sz="half" idx="2"/>
          </p:nvPr>
        </p:nvSpPr>
        <p:spPr/>
        <p:txBody>
          <a:bodyPr/>
          <a:lstStyle/>
          <a:p>
            <a:endParaRPr lang="en-US" dirty="0"/>
          </a:p>
          <a:p>
            <a:r>
              <a:rPr lang="en-US" dirty="0"/>
              <a:t>Augment doctors</a:t>
            </a:r>
          </a:p>
        </p:txBody>
      </p:sp>
      <p:pic>
        <p:nvPicPr>
          <p:cNvPr id="2049" name="Picture 1" descr="page3image65179504">
            <a:extLst>
              <a:ext uri="{FF2B5EF4-FFF2-40B4-BE49-F238E27FC236}">
                <a16:creationId xmlns:a16="http://schemas.microsoft.com/office/drawing/2014/main" id="{8A61BDEB-F1DD-F5DF-3659-BABC33A29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24" y="2467954"/>
            <a:ext cx="5437157" cy="16011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3image65190112">
            <a:extLst>
              <a:ext uri="{FF2B5EF4-FFF2-40B4-BE49-F238E27FC236}">
                <a16:creationId xmlns:a16="http://schemas.microsoft.com/office/drawing/2014/main" id="{9A2DEC7B-FAB3-47A9-B98F-31337F25F8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3369" y="2430153"/>
            <a:ext cx="5677461" cy="183023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3image65176384">
            <a:extLst>
              <a:ext uri="{FF2B5EF4-FFF2-40B4-BE49-F238E27FC236}">
                <a16:creationId xmlns:a16="http://schemas.microsoft.com/office/drawing/2014/main" id="{E0ED6BC3-FE15-FE6B-C417-5DEA15143D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963" y="4548722"/>
            <a:ext cx="1343430" cy="11297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age3image65181792">
            <a:extLst>
              <a:ext uri="{FF2B5EF4-FFF2-40B4-BE49-F238E27FC236}">
                <a16:creationId xmlns:a16="http://schemas.microsoft.com/office/drawing/2014/main" id="{1D3F3626-4E5C-B554-3519-93D31E09C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195" y="4548722"/>
            <a:ext cx="3541768" cy="1129702"/>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page3image65180128">
            <a:extLst>
              <a:ext uri="{FF2B5EF4-FFF2-40B4-BE49-F238E27FC236}">
                <a16:creationId xmlns:a16="http://schemas.microsoft.com/office/drawing/2014/main" id="{C0CE1E31-BFFF-2819-1B33-B1E4808F2B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3720" y="4679786"/>
            <a:ext cx="3639536" cy="8157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ge3image65175968">
            <a:extLst>
              <a:ext uri="{FF2B5EF4-FFF2-40B4-BE49-F238E27FC236}">
                <a16:creationId xmlns:a16="http://schemas.microsoft.com/office/drawing/2014/main" id="{3050AE17-BFDB-8A8F-5458-780E560A51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43256" y="4679785"/>
            <a:ext cx="1098134" cy="81575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page3image51222336">
            <a:extLst>
              <a:ext uri="{FF2B5EF4-FFF2-40B4-BE49-F238E27FC236}">
                <a16:creationId xmlns:a16="http://schemas.microsoft.com/office/drawing/2014/main" id="{D672ABEB-FED6-868C-AEBD-60AEB425CB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155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age3image51223872">
            <a:extLst>
              <a:ext uri="{FF2B5EF4-FFF2-40B4-BE49-F238E27FC236}">
                <a16:creationId xmlns:a16="http://schemas.microsoft.com/office/drawing/2014/main" id="{B3611164-B192-B15E-50C0-967482B7D3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155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page3image51219456">
            <a:extLst>
              <a:ext uri="{FF2B5EF4-FFF2-40B4-BE49-F238E27FC236}">
                <a16:creationId xmlns:a16="http://schemas.microsoft.com/office/drawing/2014/main" id="{179D7D0F-AEF3-4F6D-ED2F-514F34555C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727200" cy="8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058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F4739-A47F-F687-2553-482A1D6C7C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B29623-316B-7DCF-2626-B52B4BB0D427}"/>
              </a:ext>
            </a:extLst>
          </p:cNvPr>
          <p:cNvSpPr>
            <a:spLocks noGrp="1"/>
          </p:cNvSpPr>
          <p:nvPr>
            <p:ph type="title"/>
          </p:nvPr>
        </p:nvSpPr>
        <p:spPr/>
        <p:txBody>
          <a:bodyPr>
            <a:normAutofit fontScale="90000"/>
          </a:bodyPr>
          <a:lstStyle/>
          <a:p>
            <a:r>
              <a:rPr lang="en-US" dirty="0"/>
              <a:t>Our model clusters vertices with similar trajectories of pathology</a:t>
            </a:r>
          </a:p>
        </p:txBody>
      </p:sp>
      <p:pic>
        <p:nvPicPr>
          <p:cNvPr id="6" name="Picture 5">
            <a:extLst>
              <a:ext uri="{FF2B5EF4-FFF2-40B4-BE49-F238E27FC236}">
                <a16:creationId xmlns:a16="http://schemas.microsoft.com/office/drawing/2014/main" id="{88F4E72C-83D6-31E8-F805-FAA83DD8A603}"/>
              </a:ext>
            </a:extLst>
          </p:cNvPr>
          <p:cNvPicPr>
            <a:picLocks noChangeAspect="1"/>
          </p:cNvPicPr>
          <p:nvPr/>
        </p:nvPicPr>
        <p:blipFill>
          <a:blip r:embed="rId2"/>
          <a:srcRect/>
          <a:stretch/>
        </p:blipFill>
        <p:spPr>
          <a:xfrm>
            <a:off x="786383" y="971160"/>
            <a:ext cx="10451593" cy="5361280"/>
          </a:xfrm>
          <a:prstGeom prst="rect">
            <a:avLst/>
          </a:prstGeom>
        </p:spPr>
      </p:pic>
      <p:sp>
        <p:nvSpPr>
          <p:cNvPr id="7" name="TextBox 6">
            <a:extLst>
              <a:ext uri="{FF2B5EF4-FFF2-40B4-BE49-F238E27FC236}">
                <a16:creationId xmlns:a16="http://schemas.microsoft.com/office/drawing/2014/main" id="{DEFDF5F4-A6F4-1714-CF7D-49BF94A13ED0}"/>
              </a:ext>
            </a:extLst>
          </p:cNvPr>
          <p:cNvSpPr txBox="1"/>
          <p:nvPr/>
        </p:nvSpPr>
        <p:spPr>
          <a:xfrm>
            <a:off x="170457" y="6270771"/>
            <a:ext cx="11851085" cy="523220"/>
          </a:xfrm>
          <a:prstGeom prst="rect">
            <a:avLst/>
          </a:prstGeom>
          <a:noFill/>
        </p:spPr>
        <p:txBody>
          <a:bodyPr wrap="square" rtlCol="0">
            <a:spAutoFit/>
          </a:bodyPr>
          <a:lstStyle/>
          <a:p>
            <a:r>
              <a:rPr lang="en-US" sz="2800" b="1" dirty="0"/>
              <a:t>Contribution: Model can estimate pathology </a:t>
            </a:r>
            <a:r>
              <a:rPr lang="en-US" sz="2800" b="1" dirty="0">
                <a:solidFill>
                  <a:srgbClr val="FF0000"/>
                </a:solidFill>
              </a:rPr>
              <a:t>at each point</a:t>
            </a:r>
            <a:r>
              <a:rPr lang="en-US" sz="2800" b="1" dirty="0"/>
              <a:t> on the brain surface</a:t>
            </a:r>
          </a:p>
        </p:txBody>
      </p:sp>
    </p:spTree>
    <p:extLst>
      <p:ext uri="{BB962C8B-B14F-4D97-AF65-F5344CB8AC3E}">
        <p14:creationId xmlns:p14="http://schemas.microsoft.com/office/powerpoint/2010/main" val="4294613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0DAB0-CB51-E9E1-8181-277DE744F77B}"/>
              </a:ext>
            </a:extLst>
          </p:cNvPr>
          <p:cNvSpPr>
            <a:spLocks noGrp="1"/>
          </p:cNvSpPr>
          <p:nvPr>
            <p:ph type="title"/>
          </p:nvPr>
        </p:nvSpPr>
        <p:spPr/>
        <p:txBody>
          <a:bodyPr/>
          <a:lstStyle/>
          <a:p>
            <a:r>
              <a:rPr lang="en-US" dirty="0"/>
              <a:t>Building the model using a Bayesian framework</a:t>
            </a:r>
          </a:p>
        </p:txBody>
      </p:sp>
      <p:sp>
        <p:nvSpPr>
          <p:cNvPr id="3" name="Content Placeholder 2">
            <a:extLst>
              <a:ext uri="{FF2B5EF4-FFF2-40B4-BE49-F238E27FC236}">
                <a16:creationId xmlns:a16="http://schemas.microsoft.com/office/drawing/2014/main" id="{311D5D16-A70C-6C65-4469-1E5D3BCD6189}"/>
              </a:ext>
            </a:extLst>
          </p:cNvPr>
          <p:cNvSpPr>
            <a:spLocks noGrp="1"/>
          </p:cNvSpPr>
          <p:nvPr>
            <p:ph sz="half" idx="1"/>
          </p:nvPr>
        </p:nvSpPr>
        <p:spPr>
          <a:xfrm>
            <a:off x="-1" y="914400"/>
            <a:ext cx="8357617" cy="5521124"/>
          </a:xfrm>
        </p:spPr>
        <p:txBody>
          <a:bodyPr>
            <a:normAutofit/>
          </a:bodyPr>
          <a:lstStyle/>
          <a:p>
            <a:pPr marL="514350" indent="-514350">
              <a:buFont typeface="+mj-lt"/>
              <a:buAutoNum type="arabicPeriod"/>
            </a:pPr>
            <a:r>
              <a:rPr lang="en-US" sz="2400" dirty="0"/>
              <a:t>Model disease progression score for one subject </a:t>
            </a:r>
            <a:r>
              <a:rPr lang="en-US" sz="2400" i="1" dirty="0" err="1"/>
              <a:t>i</a:t>
            </a:r>
            <a:r>
              <a:rPr lang="en-US" sz="2400" dirty="0"/>
              <a:t> at hospital visit </a:t>
            </a:r>
            <a:r>
              <a:rPr lang="en-US" sz="2400" i="1" dirty="0"/>
              <a:t>j:</a:t>
            </a:r>
          </a:p>
          <a:p>
            <a:pPr marL="514350" indent="-514350">
              <a:buFont typeface="+mj-lt"/>
              <a:buAutoNum type="arabicPeriod"/>
            </a:pPr>
            <a:endParaRPr lang="en-US" sz="2400" dirty="0"/>
          </a:p>
          <a:p>
            <a:pPr marL="514350" indent="-514350">
              <a:buFont typeface="+mj-lt"/>
              <a:buAutoNum type="arabicPeriod"/>
            </a:pPr>
            <a:r>
              <a:rPr lang="en-US" sz="2400" dirty="0"/>
              <a:t>Model trajectory of cortical thickness at  one location l on the brain:</a:t>
            </a:r>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Extend to all locations and subjects:</a:t>
            </a:r>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Marginalize over the hidden variables </a:t>
            </a:r>
            <a:r>
              <a:rPr lang="en-US" sz="2400" i="1" dirty="0" err="1"/>
              <a:t>Z</a:t>
            </a:r>
            <a:r>
              <a:rPr lang="en-US" sz="2400" i="1" baseline="-25000" dirty="0" err="1"/>
              <a:t>l</a:t>
            </a:r>
            <a:r>
              <a:rPr lang="en-US" sz="2400" i="1" baseline="-25000" dirty="0"/>
              <a:t> </a:t>
            </a:r>
            <a:r>
              <a:rPr lang="en-US" sz="2400" dirty="0"/>
              <a:t> (cluster assignments)</a:t>
            </a:r>
            <a:endParaRPr lang="en-US" sz="2400" i="1" baseline="-25000" dirty="0"/>
          </a:p>
          <a:p>
            <a:endParaRPr lang="en-US" sz="2400" i="1" dirty="0"/>
          </a:p>
          <a:p>
            <a:endParaRPr lang="en-US" sz="2400" dirty="0"/>
          </a:p>
          <a:p>
            <a:pPr lvl="1"/>
            <a:endParaRPr lang="en-US" i="1" dirty="0"/>
          </a:p>
        </p:txBody>
      </p:sp>
      <p:pic>
        <p:nvPicPr>
          <p:cNvPr id="6" name="Content Placeholder 5" descr="A black text on a white background&#10;&#10;Description automatically generated">
            <a:extLst>
              <a:ext uri="{FF2B5EF4-FFF2-40B4-BE49-F238E27FC236}">
                <a16:creationId xmlns:a16="http://schemas.microsoft.com/office/drawing/2014/main" id="{A599AB59-497C-51EF-4CE1-C4248F2136B8}"/>
              </a:ext>
            </a:extLst>
          </p:cNvPr>
          <p:cNvPicPr>
            <a:picLocks noGrp="1" noChangeAspect="1"/>
          </p:cNvPicPr>
          <p:nvPr>
            <p:ph sz="half" idx="2"/>
          </p:nvPr>
        </p:nvPicPr>
        <p:blipFill>
          <a:blip r:embed="rId2"/>
          <a:stretch>
            <a:fillRect/>
          </a:stretch>
        </p:blipFill>
        <p:spPr>
          <a:xfrm>
            <a:off x="2747518" y="1403436"/>
            <a:ext cx="2272538" cy="538417"/>
          </a:xfrm>
        </p:spPr>
      </p:pic>
      <p:pic>
        <p:nvPicPr>
          <p:cNvPr id="8" name="Picture 7">
            <a:extLst>
              <a:ext uri="{FF2B5EF4-FFF2-40B4-BE49-F238E27FC236}">
                <a16:creationId xmlns:a16="http://schemas.microsoft.com/office/drawing/2014/main" id="{54EADE15-F92F-AD53-7955-229D41252430}"/>
              </a:ext>
            </a:extLst>
          </p:cNvPr>
          <p:cNvPicPr>
            <a:picLocks noChangeAspect="1"/>
          </p:cNvPicPr>
          <p:nvPr/>
        </p:nvPicPr>
        <p:blipFill>
          <a:blip r:embed="rId3"/>
          <a:stretch>
            <a:fillRect/>
          </a:stretch>
        </p:blipFill>
        <p:spPr>
          <a:xfrm>
            <a:off x="1136387" y="2801887"/>
            <a:ext cx="6169669" cy="673545"/>
          </a:xfrm>
          <a:prstGeom prst="rect">
            <a:avLst/>
          </a:prstGeom>
        </p:spPr>
      </p:pic>
      <p:pic>
        <p:nvPicPr>
          <p:cNvPr id="10" name="Picture 9" descr="A black text on a white background&#10;&#10;Description automatically generated">
            <a:extLst>
              <a:ext uri="{FF2B5EF4-FFF2-40B4-BE49-F238E27FC236}">
                <a16:creationId xmlns:a16="http://schemas.microsoft.com/office/drawing/2014/main" id="{3E69BC8A-7BC0-E69A-A2B5-01085D3719DE}"/>
              </a:ext>
            </a:extLst>
          </p:cNvPr>
          <p:cNvPicPr>
            <a:picLocks noChangeAspect="1"/>
          </p:cNvPicPr>
          <p:nvPr/>
        </p:nvPicPr>
        <p:blipFill>
          <a:blip r:embed="rId4"/>
          <a:stretch>
            <a:fillRect/>
          </a:stretch>
        </p:blipFill>
        <p:spPr>
          <a:xfrm>
            <a:off x="906572" y="4265171"/>
            <a:ext cx="6746956" cy="945283"/>
          </a:xfrm>
          <a:prstGeom prst="rect">
            <a:avLst/>
          </a:prstGeom>
        </p:spPr>
      </p:pic>
      <p:pic>
        <p:nvPicPr>
          <p:cNvPr id="12" name="Picture 11" descr="A black and white math equation&#10;&#10;Description automatically generated">
            <a:extLst>
              <a:ext uri="{FF2B5EF4-FFF2-40B4-BE49-F238E27FC236}">
                <a16:creationId xmlns:a16="http://schemas.microsoft.com/office/drawing/2014/main" id="{D4B4F944-8D63-BC63-DDD0-CAB9FE258A85}"/>
              </a:ext>
            </a:extLst>
          </p:cNvPr>
          <p:cNvPicPr>
            <a:picLocks noChangeAspect="1"/>
          </p:cNvPicPr>
          <p:nvPr/>
        </p:nvPicPr>
        <p:blipFill>
          <a:blip r:embed="rId5"/>
          <a:stretch>
            <a:fillRect/>
          </a:stretch>
        </p:blipFill>
        <p:spPr>
          <a:xfrm>
            <a:off x="464817" y="5711547"/>
            <a:ext cx="8039103" cy="1071448"/>
          </a:xfrm>
          <a:prstGeom prst="rect">
            <a:avLst/>
          </a:prstGeom>
        </p:spPr>
      </p:pic>
      <p:pic>
        <p:nvPicPr>
          <p:cNvPr id="10241" name="Picture 1" descr="page43image65465520">
            <a:extLst>
              <a:ext uri="{FF2B5EF4-FFF2-40B4-BE49-F238E27FC236}">
                <a16:creationId xmlns:a16="http://schemas.microsoft.com/office/drawing/2014/main" id="{8D8A604B-5097-2D70-9A35-345125E6B6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1320" y="914400"/>
            <a:ext cx="2074672" cy="161994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age43image65456368">
            <a:extLst>
              <a:ext uri="{FF2B5EF4-FFF2-40B4-BE49-F238E27FC236}">
                <a16:creationId xmlns:a16="http://schemas.microsoft.com/office/drawing/2014/main" id="{F722E8E8-F722-2E0E-4980-04AC12EBE8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98097" y="2599175"/>
            <a:ext cx="2062273" cy="2137265"/>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page43image65465312">
            <a:extLst>
              <a:ext uri="{FF2B5EF4-FFF2-40B4-BE49-F238E27FC236}">
                <a16:creationId xmlns:a16="http://schemas.microsoft.com/office/drawing/2014/main" id="{90B241B3-DBA0-0D45-19A0-5981946C70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0493" y="4826712"/>
            <a:ext cx="2494293" cy="186415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age43image50394624">
            <a:extLst>
              <a:ext uri="{FF2B5EF4-FFF2-40B4-BE49-F238E27FC236}">
                <a16:creationId xmlns:a16="http://schemas.microsoft.com/office/drawing/2014/main" id="{2A7E0404-43C9-92B3-A056-15AF015F9E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9825" y="2978150"/>
            <a:ext cx="1155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page43image50388672">
            <a:extLst>
              <a:ext uri="{FF2B5EF4-FFF2-40B4-BE49-F238E27FC236}">
                <a16:creationId xmlns:a16="http://schemas.microsoft.com/office/drawing/2014/main" id="{C92B630C-5B7F-2EBA-B2DE-1B7C26A66C9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9825" y="2978150"/>
            <a:ext cx="1155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page43image50382720">
            <a:extLst>
              <a:ext uri="{FF2B5EF4-FFF2-40B4-BE49-F238E27FC236}">
                <a16:creationId xmlns:a16="http://schemas.microsoft.com/office/drawing/2014/main" id="{62863EA0-3B6F-CB3D-222E-99F333A964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29825" y="2978150"/>
            <a:ext cx="1727200" cy="8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93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6820E-4336-78FA-7409-CD8B9D24B77B}"/>
              </a:ext>
            </a:extLst>
          </p:cNvPr>
          <p:cNvSpPr>
            <a:spLocks noGrp="1"/>
          </p:cNvSpPr>
          <p:nvPr>
            <p:ph type="title"/>
          </p:nvPr>
        </p:nvSpPr>
        <p:spPr/>
        <p:txBody>
          <a:bodyPr/>
          <a:lstStyle/>
          <a:p>
            <a:r>
              <a:rPr lang="en-US" dirty="0"/>
              <a:t>Our Model finds Plausible Atrophy Patterns on Four Datasets</a:t>
            </a:r>
          </a:p>
        </p:txBody>
      </p:sp>
      <p:sp>
        <p:nvSpPr>
          <p:cNvPr id="5" name="Content Placeholder 4">
            <a:extLst>
              <a:ext uri="{FF2B5EF4-FFF2-40B4-BE49-F238E27FC236}">
                <a16:creationId xmlns:a16="http://schemas.microsoft.com/office/drawing/2014/main" id="{4E7DC3FD-E69B-0471-5013-3B146AC7857F}"/>
              </a:ext>
            </a:extLst>
          </p:cNvPr>
          <p:cNvSpPr>
            <a:spLocks noGrp="1"/>
          </p:cNvSpPr>
          <p:nvPr>
            <p:ph idx="1"/>
          </p:nvPr>
        </p:nvSpPr>
        <p:spPr/>
        <p:txBody>
          <a:bodyPr>
            <a:normAutofit/>
          </a:bodyPr>
          <a:lstStyle/>
          <a:p>
            <a:r>
              <a:rPr lang="en-US" sz="2000" dirty="0"/>
              <a:t>Similar patterns of atrophy in independent </a:t>
            </a:r>
            <a:r>
              <a:rPr lang="en-US" sz="2000" dirty="0" err="1"/>
              <a:t>Allzheimer’s</a:t>
            </a:r>
            <a:r>
              <a:rPr lang="en-US" sz="2000" dirty="0"/>
              <a:t> MRI datasets (ADNI and DRC – Dementia Research Center UK)</a:t>
            </a:r>
          </a:p>
          <a:p>
            <a:r>
              <a:rPr lang="en-US" sz="2000" dirty="0"/>
              <a:t>Distinct patterns of atrophy in different diseases (Alzheimer’s vs PCA - Posterior Cortical Atrophy)</a:t>
            </a:r>
          </a:p>
        </p:txBody>
      </p:sp>
      <p:pic>
        <p:nvPicPr>
          <p:cNvPr id="7" name="Picture 6" descr="A group of colorful brain shapes&#10;&#10;Description automatically generated with medium confidence">
            <a:extLst>
              <a:ext uri="{FF2B5EF4-FFF2-40B4-BE49-F238E27FC236}">
                <a16:creationId xmlns:a16="http://schemas.microsoft.com/office/drawing/2014/main" id="{E63DB7F9-3CC9-C482-2697-8535B6C85FBD}"/>
              </a:ext>
            </a:extLst>
          </p:cNvPr>
          <p:cNvPicPr>
            <a:picLocks noChangeAspect="1"/>
          </p:cNvPicPr>
          <p:nvPr/>
        </p:nvPicPr>
        <p:blipFill>
          <a:blip r:embed="rId2"/>
          <a:stretch>
            <a:fillRect/>
          </a:stretch>
        </p:blipFill>
        <p:spPr>
          <a:xfrm>
            <a:off x="3267167" y="2228350"/>
            <a:ext cx="5172745" cy="4544013"/>
          </a:xfrm>
          <a:prstGeom prst="rect">
            <a:avLst/>
          </a:prstGeom>
        </p:spPr>
      </p:pic>
      <p:sp>
        <p:nvSpPr>
          <p:cNvPr id="8" name="TextBox 7">
            <a:extLst>
              <a:ext uri="{FF2B5EF4-FFF2-40B4-BE49-F238E27FC236}">
                <a16:creationId xmlns:a16="http://schemas.microsoft.com/office/drawing/2014/main" id="{B2794E50-7866-B052-796F-D215C6F454CD}"/>
              </a:ext>
            </a:extLst>
          </p:cNvPr>
          <p:cNvSpPr txBox="1"/>
          <p:nvPr/>
        </p:nvSpPr>
        <p:spPr>
          <a:xfrm>
            <a:off x="8686800" y="4177190"/>
            <a:ext cx="1865376" cy="923330"/>
          </a:xfrm>
          <a:prstGeom prst="rect">
            <a:avLst/>
          </a:prstGeom>
          <a:noFill/>
        </p:spPr>
        <p:txBody>
          <a:bodyPr wrap="square" rtlCol="0">
            <a:spAutoFit/>
          </a:bodyPr>
          <a:lstStyle/>
          <a:p>
            <a:r>
              <a:rPr lang="en-US" dirty="0"/>
              <a:t>Marinescu et al, </a:t>
            </a:r>
            <a:r>
              <a:rPr lang="en-US" dirty="0" err="1"/>
              <a:t>NeuroImage</a:t>
            </a:r>
            <a:r>
              <a:rPr lang="en-US" dirty="0"/>
              <a:t>, 20019</a:t>
            </a:r>
          </a:p>
        </p:txBody>
      </p:sp>
    </p:spTree>
    <p:extLst>
      <p:ext uri="{BB962C8B-B14F-4D97-AF65-F5344CB8AC3E}">
        <p14:creationId xmlns:p14="http://schemas.microsoft.com/office/powerpoint/2010/main" val="566658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ED9D1-190C-8352-F294-B9AB86576E49}"/>
              </a:ext>
            </a:extLst>
          </p:cNvPr>
          <p:cNvSpPr>
            <a:spLocks noGrp="1"/>
          </p:cNvSpPr>
          <p:nvPr>
            <p:ph type="title"/>
          </p:nvPr>
        </p:nvSpPr>
        <p:spPr/>
        <p:txBody>
          <a:bodyPr/>
          <a:lstStyle/>
          <a:p>
            <a:r>
              <a:rPr lang="en-US" dirty="0"/>
              <a:t>Validation – Model Robustly Estimates Atrophy Patterns</a:t>
            </a:r>
          </a:p>
        </p:txBody>
      </p:sp>
      <p:sp>
        <p:nvSpPr>
          <p:cNvPr id="3" name="Content Placeholder 2">
            <a:extLst>
              <a:ext uri="{FF2B5EF4-FFF2-40B4-BE49-F238E27FC236}">
                <a16:creationId xmlns:a16="http://schemas.microsoft.com/office/drawing/2014/main" id="{075084C8-DC92-FB60-008D-1016593FDF03}"/>
              </a:ext>
            </a:extLst>
          </p:cNvPr>
          <p:cNvSpPr>
            <a:spLocks noGrp="1"/>
          </p:cNvSpPr>
          <p:nvPr>
            <p:ph idx="1"/>
          </p:nvPr>
        </p:nvSpPr>
        <p:spPr/>
        <p:txBody>
          <a:bodyPr/>
          <a:lstStyle/>
          <a:p>
            <a:r>
              <a:rPr lang="en-US" dirty="0"/>
              <a:t>Method: Tested consistency of the spatial clustering using 10-fold CV (on ADNI)</a:t>
            </a:r>
          </a:p>
          <a:p>
            <a:r>
              <a:rPr lang="en-US" dirty="0"/>
              <a:t>Results: Good agreement in terms of spatial distribution (dice score 0.89)</a:t>
            </a:r>
          </a:p>
        </p:txBody>
      </p:sp>
      <p:pic>
        <p:nvPicPr>
          <p:cNvPr id="5" name="Picture 4" descr="A group of colorful objects&#10;&#10;Description automatically generated with medium confidence">
            <a:extLst>
              <a:ext uri="{FF2B5EF4-FFF2-40B4-BE49-F238E27FC236}">
                <a16:creationId xmlns:a16="http://schemas.microsoft.com/office/drawing/2014/main" id="{7D3C59C5-8246-6253-BFFC-E402296A971D}"/>
              </a:ext>
            </a:extLst>
          </p:cNvPr>
          <p:cNvPicPr>
            <a:picLocks noChangeAspect="1"/>
          </p:cNvPicPr>
          <p:nvPr/>
        </p:nvPicPr>
        <p:blipFill>
          <a:blip r:embed="rId2"/>
          <a:stretch>
            <a:fillRect/>
          </a:stretch>
        </p:blipFill>
        <p:spPr>
          <a:xfrm>
            <a:off x="246888" y="2235085"/>
            <a:ext cx="11658600" cy="3664543"/>
          </a:xfrm>
          <a:prstGeom prst="rect">
            <a:avLst/>
          </a:prstGeom>
        </p:spPr>
      </p:pic>
      <p:sp>
        <p:nvSpPr>
          <p:cNvPr id="6" name="TextBox 5">
            <a:extLst>
              <a:ext uri="{FF2B5EF4-FFF2-40B4-BE49-F238E27FC236}">
                <a16:creationId xmlns:a16="http://schemas.microsoft.com/office/drawing/2014/main" id="{0C2B4C6B-7FC1-B938-3C74-F164AA3757A4}"/>
              </a:ext>
            </a:extLst>
          </p:cNvPr>
          <p:cNvSpPr txBox="1"/>
          <p:nvPr/>
        </p:nvSpPr>
        <p:spPr>
          <a:xfrm>
            <a:off x="3355848" y="6176963"/>
            <a:ext cx="4892040" cy="369332"/>
          </a:xfrm>
          <a:prstGeom prst="rect">
            <a:avLst/>
          </a:prstGeom>
          <a:noFill/>
        </p:spPr>
        <p:txBody>
          <a:bodyPr wrap="square" rtlCol="0">
            <a:spAutoFit/>
          </a:bodyPr>
          <a:lstStyle/>
          <a:p>
            <a:pPr algn="ctr"/>
            <a:r>
              <a:rPr lang="en-US" dirty="0"/>
              <a:t>Marinescu et al, </a:t>
            </a:r>
            <a:r>
              <a:rPr lang="en-US" dirty="0" err="1"/>
              <a:t>NeuroImage</a:t>
            </a:r>
            <a:r>
              <a:rPr lang="en-US" dirty="0"/>
              <a:t>, 2019</a:t>
            </a:r>
          </a:p>
        </p:txBody>
      </p:sp>
    </p:spTree>
    <p:extLst>
      <p:ext uri="{BB962C8B-B14F-4D97-AF65-F5344CB8AC3E}">
        <p14:creationId xmlns:p14="http://schemas.microsoft.com/office/powerpoint/2010/main" val="2989429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8B65-9A5C-39F4-6BF7-D117A009D2CA}"/>
              </a:ext>
            </a:extLst>
          </p:cNvPr>
          <p:cNvSpPr>
            <a:spLocks noGrp="1"/>
          </p:cNvSpPr>
          <p:nvPr>
            <p:ph type="title"/>
          </p:nvPr>
        </p:nvSpPr>
        <p:spPr/>
        <p:txBody>
          <a:bodyPr/>
          <a:lstStyle/>
          <a:p>
            <a:r>
              <a:rPr lang="en-US" dirty="0"/>
              <a:t>Disease Progression Modelling - Summary</a:t>
            </a:r>
          </a:p>
        </p:txBody>
      </p:sp>
      <p:sp>
        <p:nvSpPr>
          <p:cNvPr id="3" name="Content Placeholder 2">
            <a:extLst>
              <a:ext uri="{FF2B5EF4-FFF2-40B4-BE49-F238E27FC236}">
                <a16:creationId xmlns:a16="http://schemas.microsoft.com/office/drawing/2014/main" id="{32704903-ED4A-6EFB-2C94-63343C900135}"/>
              </a:ext>
            </a:extLst>
          </p:cNvPr>
          <p:cNvSpPr>
            <a:spLocks noGrp="1"/>
          </p:cNvSpPr>
          <p:nvPr>
            <p:ph idx="1"/>
          </p:nvPr>
        </p:nvSpPr>
        <p:spPr/>
        <p:txBody>
          <a:bodyPr/>
          <a:lstStyle/>
          <a:p>
            <a:r>
              <a:rPr lang="en-US" dirty="0"/>
              <a:t>We modelled the continuous progression of Alzheimer’s disease and related dementias</a:t>
            </a:r>
          </a:p>
          <a:p>
            <a:r>
              <a:rPr lang="en-US" dirty="0"/>
              <a:t>Used generative Bayesian model that does not require labels (unsupervised)</a:t>
            </a:r>
          </a:p>
          <a:p>
            <a:r>
              <a:rPr lang="en-US" dirty="0"/>
              <a:t>Plausible results on four datasets</a:t>
            </a:r>
          </a:p>
          <a:p>
            <a:r>
              <a:rPr lang="en-US" dirty="0"/>
              <a:t>However, such models require good quality data, to perform registration and extract disease markers</a:t>
            </a:r>
          </a:p>
          <a:p>
            <a:r>
              <a:rPr lang="en-US" dirty="0"/>
              <a:t>How can we do such modelling for scans with limited resolution and contrast?</a:t>
            </a:r>
          </a:p>
        </p:txBody>
      </p:sp>
    </p:spTree>
    <p:extLst>
      <p:ext uri="{BB962C8B-B14F-4D97-AF65-F5344CB8AC3E}">
        <p14:creationId xmlns:p14="http://schemas.microsoft.com/office/powerpoint/2010/main" val="1026569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79704-1E0A-E2BE-4A82-C7407544BA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52416-34BC-3765-B5B2-E22232D084A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A8AB584-41E2-5299-6AAE-C244B5FDC4BC}"/>
              </a:ext>
            </a:extLst>
          </p:cNvPr>
          <p:cNvSpPr>
            <a:spLocks noGrp="1"/>
          </p:cNvSpPr>
          <p:nvPr>
            <p:ph sz="half" idx="1"/>
          </p:nvPr>
        </p:nvSpPr>
        <p:spPr/>
        <p:txBody>
          <a:bodyPr/>
          <a:lstStyle/>
          <a:p>
            <a:r>
              <a:rPr lang="en-US" dirty="0"/>
              <a:t>Disease progression modelling of Alzheimer’s disease</a:t>
            </a:r>
          </a:p>
        </p:txBody>
      </p:sp>
      <p:pic>
        <p:nvPicPr>
          <p:cNvPr id="14" name="Content Placeholder 13">
            <a:extLst>
              <a:ext uri="{FF2B5EF4-FFF2-40B4-BE49-F238E27FC236}">
                <a16:creationId xmlns:a16="http://schemas.microsoft.com/office/drawing/2014/main" id="{E76D89FF-5BFD-8652-6DFB-1A8EF75972F8}"/>
              </a:ext>
            </a:extLst>
          </p:cNvPr>
          <p:cNvPicPr>
            <a:picLocks noGrp="1" noChangeAspect="1"/>
          </p:cNvPicPr>
          <p:nvPr>
            <p:ph sz="half" idx="2"/>
          </p:nvPr>
        </p:nvPicPr>
        <p:blipFill>
          <a:blip r:embed="rId2"/>
          <a:stretch>
            <a:fillRect/>
          </a:stretch>
        </p:blipFill>
        <p:spPr>
          <a:xfrm>
            <a:off x="167640" y="1657958"/>
            <a:ext cx="6019800" cy="1771042"/>
          </a:xfrm>
        </p:spPr>
      </p:pic>
      <p:sp>
        <p:nvSpPr>
          <p:cNvPr id="5" name="Content Placeholder 4">
            <a:extLst>
              <a:ext uri="{FF2B5EF4-FFF2-40B4-BE49-F238E27FC236}">
                <a16:creationId xmlns:a16="http://schemas.microsoft.com/office/drawing/2014/main" id="{A5EEA3D3-4BF9-6A7F-5912-A82CCECD5A56}"/>
              </a:ext>
            </a:extLst>
          </p:cNvPr>
          <p:cNvSpPr>
            <a:spLocks noGrp="1"/>
          </p:cNvSpPr>
          <p:nvPr>
            <p:ph sz="half" idx="13"/>
          </p:nvPr>
        </p:nvSpPr>
        <p:spPr>
          <a:xfrm>
            <a:off x="15239" y="3782568"/>
            <a:ext cx="6019801" cy="2755392"/>
          </a:xfrm>
        </p:spPr>
        <p:txBody>
          <a:bodyPr/>
          <a:lstStyle/>
          <a:p>
            <a:r>
              <a:rPr lang="en-US" dirty="0"/>
              <a:t>Joint Modelling of Multiple Neurodegenerative Diseases</a:t>
            </a:r>
          </a:p>
        </p:txBody>
      </p:sp>
      <p:sp>
        <p:nvSpPr>
          <p:cNvPr id="6" name="Content Placeholder 5">
            <a:extLst>
              <a:ext uri="{FF2B5EF4-FFF2-40B4-BE49-F238E27FC236}">
                <a16:creationId xmlns:a16="http://schemas.microsoft.com/office/drawing/2014/main" id="{DFC64EB7-4A7F-959A-1D80-939614D324A2}"/>
              </a:ext>
            </a:extLst>
          </p:cNvPr>
          <p:cNvSpPr>
            <a:spLocks noGrp="1"/>
          </p:cNvSpPr>
          <p:nvPr>
            <p:ph sz="half" idx="14"/>
          </p:nvPr>
        </p:nvSpPr>
        <p:spPr>
          <a:xfrm>
            <a:off x="6187440" y="914400"/>
            <a:ext cx="6019800" cy="5541264"/>
          </a:xfrm>
        </p:spPr>
        <p:txBody>
          <a:bodyPr/>
          <a:lstStyle/>
          <a:p>
            <a:r>
              <a:rPr lang="en-US" dirty="0"/>
              <a:t>Image Reconstruction using Deep Generative Models</a:t>
            </a:r>
          </a:p>
          <a:p>
            <a:endParaRPr lang="en-US" dirty="0"/>
          </a:p>
          <a:p>
            <a:endParaRPr lang="en-US" dirty="0"/>
          </a:p>
        </p:txBody>
      </p:sp>
      <p:pic>
        <p:nvPicPr>
          <p:cNvPr id="15" name="Picture 14">
            <a:extLst>
              <a:ext uri="{FF2B5EF4-FFF2-40B4-BE49-F238E27FC236}">
                <a16:creationId xmlns:a16="http://schemas.microsoft.com/office/drawing/2014/main" id="{FBDA5863-B7E0-6530-53D9-1C5087D5F089}"/>
              </a:ext>
            </a:extLst>
          </p:cNvPr>
          <p:cNvPicPr>
            <a:picLocks noChangeAspect="1"/>
          </p:cNvPicPr>
          <p:nvPr/>
        </p:nvPicPr>
        <p:blipFill rotWithShape="1">
          <a:blip r:embed="rId3"/>
          <a:srcRect b="57483"/>
          <a:stretch/>
        </p:blipFill>
        <p:spPr>
          <a:xfrm>
            <a:off x="384048" y="4672294"/>
            <a:ext cx="5054122" cy="1655353"/>
          </a:xfrm>
          <a:prstGeom prst="rect">
            <a:avLst/>
          </a:prstGeom>
        </p:spPr>
      </p:pic>
      <p:pic>
        <p:nvPicPr>
          <p:cNvPr id="16" name="Content Placeholder 13" descr="A close-up of a brain&#10;&#10;Description automatically generated">
            <a:extLst>
              <a:ext uri="{FF2B5EF4-FFF2-40B4-BE49-F238E27FC236}">
                <a16:creationId xmlns:a16="http://schemas.microsoft.com/office/drawing/2014/main" id="{9BCAB480-C3F7-DC25-EB84-905520032361}"/>
              </a:ext>
            </a:extLst>
          </p:cNvPr>
          <p:cNvPicPr>
            <a:picLocks noChangeAspect="1"/>
          </p:cNvPicPr>
          <p:nvPr/>
        </p:nvPicPr>
        <p:blipFill>
          <a:blip r:embed="rId4"/>
          <a:stretch>
            <a:fillRect/>
          </a:stretch>
        </p:blipFill>
        <p:spPr>
          <a:xfrm>
            <a:off x="6812279" y="1832529"/>
            <a:ext cx="4947539" cy="1852503"/>
          </a:xfrm>
          <a:prstGeom prst="rect">
            <a:avLst/>
          </a:prstGeom>
        </p:spPr>
      </p:pic>
    </p:spTree>
    <p:extLst>
      <p:ext uri="{BB962C8B-B14F-4D97-AF65-F5344CB8AC3E}">
        <p14:creationId xmlns:p14="http://schemas.microsoft.com/office/powerpoint/2010/main" val="3899197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E1F-226B-ADC3-8630-11EBA44FA1E8}"/>
              </a:ext>
            </a:extLst>
          </p:cNvPr>
          <p:cNvSpPr>
            <a:spLocks noGrp="1"/>
          </p:cNvSpPr>
          <p:nvPr>
            <p:ph type="title"/>
          </p:nvPr>
        </p:nvSpPr>
        <p:spPr/>
        <p:txBody>
          <a:bodyPr/>
          <a:lstStyle/>
          <a:p>
            <a:r>
              <a:rPr lang="en-US" dirty="0"/>
              <a:t>Aim: Image reconstruction using </a:t>
            </a:r>
            <a:r>
              <a:rPr lang="en-US" b="1" dirty="0">
                <a:solidFill>
                  <a:srgbClr val="FF0000"/>
                </a:solidFill>
              </a:rPr>
              <a:t>pre-trained</a:t>
            </a:r>
            <a:r>
              <a:rPr lang="en-US" dirty="0"/>
              <a:t> generator models</a:t>
            </a:r>
          </a:p>
        </p:txBody>
      </p:sp>
      <p:sp>
        <p:nvSpPr>
          <p:cNvPr id="7" name="Content Placeholder 6">
            <a:extLst>
              <a:ext uri="{FF2B5EF4-FFF2-40B4-BE49-F238E27FC236}">
                <a16:creationId xmlns:a16="http://schemas.microsoft.com/office/drawing/2014/main" id="{928B0F57-C479-15A1-9F49-93DA9C9A167F}"/>
              </a:ext>
            </a:extLst>
          </p:cNvPr>
          <p:cNvSpPr>
            <a:spLocks noGrp="1"/>
          </p:cNvSpPr>
          <p:nvPr>
            <p:ph sz="half" idx="1"/>
          </p:nvPr>
        </p:nvSpPr>
        <p:spPr/>
        <p:txBody>
          <a:bodyPr>
            <a:normAutofit/>
          </a:bodyPr>
          <a:lstStyle/>
          <a:p>
            <a:endParaRPr lang="en-US" sz="2400" dirty="0"/>
          </a:p>
          <a:p>
            <a:r>
              <a:rPr lang="en-US" sz="2400" dirty="0"/>
              <a:t>Adapt state-of-the-art generative models (</a:t>
            </a:r>
            <a:r>
              <a:rPr lang="en-US" sz="2400" dirty="0" err="1"/>
              <a:t>StyleGANs</a:t>
            </a:r>
            <a:r>
              <a:rPr lang="en-US" sz="2400" dirty="0"/>
              <a:t> and diffusion models) for medical image super-resolution and reconstruction</a:t>
            </a:r>
          </a:p>
          <a:p>
            <a:endParaRPr lang="en-US" sz="2400" dirty="0"/>
          </a:p>
          <a:p>
            <a:endParaRPr lang="en-US" sz="2400" dirty="0"/>
          </a:p>
          <a:p>
            <a:endParaRPr lang="en-US" sz="2400" dirty="0"/>
          </a:p>
          <a:p>
            <a:endParaRPr lang="en-US" sz="2400" dirty="0"/>
          </a:p>
          <a:p>
            <a:endParaRPr lang="en-US" sz="2400" dirty="0"/>
          </a:p>
          <a:p>
            <a:r>
              <a:rPr lang="en-US" sz="2400" dirty="0"/>
              <a:t>Why </a:t>
            </a:r>
            <a:r>
              <a:rPr lang="en-US" sz="2400" dirty="0">
                <a:solidFill>
                  <a:srgbClr val="FF0000"/>
                </a:solidFill>
              </a:rPr>
              <a:t>pre-trained</a:t>
            </a:r>
            <a:r>
              <a:rPr lang="en-US" sz="2400" dirty="0"/>
              <a:t>?</a:t>
            </a:r>
          </a:p>
          <a:p>
            <a:pPr lvl="1"/>
            <a:r>
              <a:rPr lang="en-US" sz="2000" dirty="0"/>
              <a:t>Current SOTA models take weeks-to-months to train on large clusters + large training costs ($) </a:t>
            </a:r>
          </a:p>
          <a:p>
            <a:pPr lvl="1"/>
            <a:endParaRPr lang="en-US" sz="2000" dirty="0"/>
          </a:p>
        </p:txBody>
      </p:sp>
      <p:pic>
        <p:nvPicPr>
          <p:cNvPr id="11" name="Content Placeholder 10" descr="A close-up of a brain&#10;&#10;Description automatically generated">
            <a:extLst>
              <a:ext uri="{FF2B5EF4-FFF2-40B4-BE49-F238E27FC236}">
                <a16:creationId xmlns:a16="http://schemas.microsoft.com/office/drawing/2014/main" id="{AFC4B1DC-ADAB-FD93-BE24-D4FC7C816EED}"/>
              </a:ext>
            </a:extLst>
          </p:cNvPr>
          <p:cNvPicPr>
            <a:picLocks noGrp="1" noChangeAspect="1"/>
          </p:cNvPicPr>
          <p:nvPr>
            <p:ph sz="half" idx="2"/>
          </p:nvPr>
        </p:nvPicPr>
        <p:blipFill>
          <a:blip r:embed="rId2"/>
          <a:stretch>
            <a:fillRect/>
          </a:stretch>
        </p:blipFill>
        <p:spPr>
          <a:xfrm>
            <a:off x="1028445" y="2599752"/>
            <a:ext cx="3962908" cy="1951104"/>
          </a:xfrm>
        </p:spPr>
      </p:pic>
      <p:pic>
        <p:nvPicPr>
          <p:cNvPr id="12289" name="Picture 1" descr="page51image65370752">
            <a:extLst>
              <a:ext uri="{FF2B5EF4-FFF2-40B4-BE49-F238E27FC236}">
                <a16:creationId xmlns:a16="http://schemas.microsoft.com/office/drawing/2014/main" id="{ABFA8FAD-0445-628C-8DF8-531D140EA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814" y="1703367"/>
            <a:ext cx="4626610" cy="457312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age51image50701504">
            <a:extLst>
              <a:ext uri="{FF2B5EF4-FFF2-40B4-BE49-F238E27FC236}">
                <a16:creationId xmlns:a16="http://schemas.microsoft.com/office/drawing/2014/main" id="{7A5A6062-DC8A-B2C5-831F-4077FA4FA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816" y="1444752"/>
            <a:ext cx="1155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page51image50709440">
            <a:extLst>
              <a:ext uri="{FF2B5EF4-FFF2-40B4-BE49-F238E27FC236}">
                <a16:creationId xmlns:a16="http://schemas.microsoft.com/office/drawing/2014/main" id="{6EE2329F-4E23-B987-E000-AF8D31ED91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816" y="1444752"/>
            <a:ext cx="11557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page51image50716160">
            <a:extLst>
              <a:ext uri="{FF2B5EF4-FFF2-40B4-BE49-F238E27FC236}">
                <a16:creationId xmlns:a16="http://schemas.microsoft.com/office/drawing/2014/main" id="{FB2FCF55-293F-23CA-19FB-42D3F3B547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3066" y="1614467"/>
            <a:ext cx="1727200" cy="889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AC8C1C-DCC1-6C38-B3DB-D41E2950D8D2}"/>
              </a:ext>
            </a:extLst>
          </p:cNvPr>
          <p:cNvSpPr txBox="1"/>
          <p:nvPr/>
        </p:nvSpPr>
        <p:spPr>
          <a:xfrm>
            <a:off x="7472172" y="1304536"/>
            <a:ext cx="3419856" cy="369332"/>
          </a:xfrm>
          <a:prstGeom prst="rect">
            <a:avLst/>
          </a:prstGeom>
          <a:noFill/>
        </p:spPr>
        <p:txBody>
          <a:bodyPr wrap="square" rtlCol="0">
            <a:spAutoFit/>
          </a:bodyPr>
          <a:lstStyle/>
          <a:p>
            <a:r>
              <a:rPr lang="en-US" dirty="0"/>
              <a:t>StyleGAN2 (</a:t>
            </a:r>
            <a:r>
              <a:rPr lang="en-US" dirty="0" err="1"/>
              <a:t>Karras</a:t>
            </a:r>
            <a:r>
              <a:rPr lang="en-US" dirty="0"/>
              <a:t> et al, 2019)</a:t>
            </a:r>
          </a:p>
        </p:txBody>
      </p:sp>
    </p:spTree>
    <p:extLst>
      <p:ext uri="{BB962C8B-B14F-4D97-AF65-F5344CB8AC3E}">
        <p14:creationId xmlns:p14="http://schemas.microsoft.com/office/powerpoint/2010/main" val="71090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881B3C0-E781-A046-BFB6-5423D55225F9}"/>
              </a:ext>
            </a:extLst>
          </p:cNvPr>
          <p:cNvGrpSpPr/>
          <p:nvPr/>
        </p:nvGrpSpPr>
        <p:grpSpPr>
          <a:xfrm>
            <a:off x="890182" y="3080134"/>
            <a:ext cx="3580694" cy="3151281"/>
            <a:chOff x="-250050" y="2821307"/>
            <a:chExt cx="3580694" cy="3151281"/>
          </a:xfrm>
        </p:grpSpPr>
        <p:pic>
          <p:nvPicPr>
            <p:cNvPr id="1028" name="Picture 4">
              <a:extLst>
                <a:ext uri="{FF2B5EF4-FFF2-40B4-BE49-F238E27FC236}">
                  <a16:creationId xmlns:a16="http://schemas.microsoft.com/office/drawing/2014/main" id="{2CA66C37-10F2-F64D-B404-E8397A9D3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622" y="4111566"/>
              <a:ext cx="1861022" cy="186102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CAA19BA-CBF0-9E49-AE35-7ECF15E14B95}"/>
                </a:ext>
              </a:extLst>
            </p:cNvPr>
            <p:cNvCxnSpPr>
              <a:cxnSpLocks/>
            </p:cNvCxnSpPr>
            <p:nvPr/>
          </p:nvCxnSpPr>
          <p:spPr>
            <a:xfrm>
              <a:off x="2436075" y="2821307"/>
              <a:ext cx="0" cy="10963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6D6E2A-C79A-DE43-B3FC-BDF329DBBAAC}"/>
                </a:ext>
              </a:extLst>
            </p:cNvPr>
            <p:cNvSpPr txBox="1"/>
            <p:nvPr/>
          </p:nvSpPr>
          <p:spPr>
            <a:xfrm>
              <a:off x="-250050" y="4672745"/>
              <a:ext cx="1527858" cy="369332"/>
            </a:xfrm>
            <a:prstGeom prst="rect">
              <a:avLst/>
            </a:prstGeom>
            <a:noFill/>
          </p:spPr>
          <p:txBody>
            <a:bodyPr wrap="square" rtlCol="0">
              <a:spAutoFit/>
            </a:bodyPr>
            <a:lstStyle/>
            <a:p>
              <a:pPr algn="ctr"/>
              <a:r>
                <a:rPr lang="en-US" dirty="0"/>
                <a:t>Output</a:t>
              </a:r>
            </a:p>
          </p:txBody>
        </p:sp>
        <p:sp>
          <p:nvSpPr>
            <p:cNvPr id="24" name="TextBox 23">
              <a:extLst>
                <a:ext uri="{FF2B5EF4-FFF2-40B4-BE49-F238E27FC236}">
                  <a16:creationId xmlns:a16="http://schemas.microsoft.com/office/drawing/2014/main" id="{F9688C71-A32B-724C-8E21-EB01FAE9E42E}"/>
                </a:ext>
              </a:extLst>
            </p:cNvPr>
            <p:cNvSpPr txBox="1"/>
            <p:nvPr/>
          </p:nvSpPr>
          <p:spPr>
            <a:xfrm>
              <a:off x="1255730" y="2996864"/>
              <a:ext cx="1226629" cy="646331"/>
            </a:xfrm>
            <a:prstGeom prst="rect">
              <a:avLst/>
            </a:prstGeom>
            <a:noFill/>
          </p:spPr>
          <p:txBody>
            <a:bodyPr wrap="square" rtlCol="0">
              <a:spAutoFit/>
            </a:bodyPr>
            <a:lstStyle/>
            <a:p>
              <a:pPr algn="ctr"/>
              <a:r>
                <a:rPr lang="en-US" dirty="0"/>
                <a:t>Super-resolution</a:t>
              </a:r>
            </a:p>
          </p:txBody>
        </p:sp>
      </p:grpSp>
      <p:grpSp>
        <p:nvGrpSpPr>
          <p:cNvPr id="38" name="Group 37">
            <a:extLst>
              <a:ext uri="{FF2B5EF4-FFF2-40B4-BE49-F238E27FC236}">
                <a16:creationId xmlns:a16="http://schemas.microsoft.com/office/drawing/2014/main" id="{ABCAEB10-C267-A14E-B6F1-0285931C9F43}"/>
              </a:ext>
            </a:extLst>
          </p:cNvPr>
          <p:cNvGrpSpPr/>
          <p:nvPr/>
        </p:nvGrpSpPr>
        <p:grpSpPr>
          <a:xfrm>
            <a:off x="890182" y="952076"/>
            <a:ext cx="3637601" cy="1881491"/>
            <a:chOff x="-250050" y="693249"/>
            <a:chExt cx="3637601" cy="1881491"/>
          </a:xfrm>
        </p:grpSpPr>
        <p:pic>
          <p:nvPicPr>
            <p:cNvPr id="7" name="Picture 6">
              <a:extLst>
                <a:ext uri="{FF2B5EF4-FFF2-40B4-BE49-F238E27FC236}">
                  <a16:creationId xmlns:a16="http://schemas.microsoft.com/office/drawing/2014/main" id="{3893F0DF-B1D1-9449-810D-2AFE7381E5C5}"/>
                </a:ext>
              </a:extLst>
            </p:cNvPr>
            <p:cNvPicPr>
              <a:picLocks noChangeAspect="1"/>
            </p:cNvPicPr>
            <p:nvPr/>
          </p:nvPicPr>
          <p:blipFill rotWithShape="1">
            <a:blip r:embed="rId4"/>
            <a:srcRect t="16147"/>
            <a:stretch/>
          </p:blipFill>
          <p:spPr>
            <a:xfrm>
              <a:off x="1469622" y="693249"/>
              <a:ext cx="1917929" cy="1881491"/>
            </a:xfrm>
            <a:prstGeom prst="rect">
              <a:avLst/>
            </a:prstGeom>
          </p:spPr>
        </p:pic>
        <p:sp>
          <p:nvSpPr>
            <p:cNvPr id="11" name="TextBox 10">
              <a:extLst>
                <a:ext uri="{FF2B5EF4-FFF2-40B4-BE49-F238E27FC236}">
                  <a16:creationId xmlns:a16="http://schemas.microsoft.com/office/drawing/2014/main" id="{93B858B1-BD80-2D4D-8636-9BF12977A20D}"/>
                </a:ext>
              </a:extLst>
            </p:cNvPr>
            <p:cNvSpPr txBox="1"/>
            <p:nvPr/>
          </p:nvSpPr>
          <p:spPr>
            <a:xfrm>
              <a:off x="-250050" y="1349639"/>
              <a:ext cx="1527858" cy="369332"/>
            </a:xfrm>
            <a:prstGeom prst="rect">
              <a:avLst/>
            </a:prstGeom>
            <a:noFill/>
          </p:spPr>
          <p:txBody>
            <a:bodyPr wrap="square" rtlCol="0">
              <a:spAutoFit/>
            </a:bodyPr>
            <a:lstStyle/>
            <a:p>
              <a:pPr algn="ctr"/>
              <a:r>
                <a:rPr lang="en-US" dirty="0"/>
                <a:t>Input</a:t>
              </a:r>
            </a:p>
          </p:txBody>
        </p:sp>
      </p:grpSp>
      <p:grpSp>
        <p:nvGrpSpPr>
          <p:cNvPr id="32" name="Group 31">
            <a:extLst>
              <a:ext uri="{FF2B5EF4-FFF2-40B4-BE49-F238E27FC236}">
                <a16:creationId xmlns:a16="http://schemas.microsoft.com/office/drawing/2014/main" id="{F6C9DD22-FAC8-CE40-B9E9-4536F06075BE}"/>
              </a:ext>
            </a:extLst>
          </p:cNvPr>
          <p:cNvGrpSpPr/>
          <p:nvPr/>
        </p:nvGrpSpPr>
        <p:grpSpPr>
          <a:xfrm>
            <a:off x="9809290" y="987983"/>
            <a:ext cx="2580782" cy="5243432"/>
            <a:chOff x="8653866" y="729156"/>
            <a:chExt cx="2580782" cy="5243432"/>
          </a:xfrm>
        </p:grpSpPr>
        <p:pic>
          <p:nvPicPr>
            <p:cNvPr id="6" name="Picture 5">
              <a:extLst>
                <a:ext uri="{FF2B5EF4-FFF2-40B4-BE49-F238E27FC236}">
                  <a16:creationId xmlns:a16="http://schemas.microsoft.com/office/drawing/2014/main" id="{94E74A57-900F-9247-911C-E6E1E00826BF}"/>
                </a:ext>
              </a:extLst>
            </p:cNvPr>
            <p:cNvPicPr>
              <a:picLocks noChangeAspect="1"/>
            </p:cNvPicPr>
            <p:nvPr/>
          </p:nvPicPr>
          <p:blipFill>
            <a:blip r:embed="rId5"/>
            <a:stretch>
              <a:fillRect/>
            </a:stretch>
          </p:blipFill>
          <p:spPr>
            <a:xfrm>
              <a:off x="8686800" y="729156"/>
              <a:ext cx="1878789" cy="1872709"/>
            </a:xfrm>
            <a:prstGeom prst="rect">
              <a:avLst/>
            </a:prstGeom>
            <a:effectLst>
              <a:outerShdw blurRad="50800" dist="38100" dir="2700000" algn="tl" rotWithShape="0">
                <a:prstClr val="black">
                  <a:alpha val="40000"/>
                </a:prstClr>
              </a:outerShdw>
            </a:effectLst>
          </p:spPr>
        </p:pic>
        <p:pic>
          <p:nvPicPr>
            <p:cNvPr id="1026" name="Picture 2">
              <a:extLst>
                <a:ext uri="{FF2B5EF4-FFF2-40B4-BE49-F238E27FC236}">
                  <a16:creationId xmlns:a16="http://schemas.microsoft.com/office/drawing/2014/main" id="{88C12CC8-1E81-E24E-9CC7-180C235CA7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866" y="4060865"/>
              <a:ext cx="1911723" cy="191172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56423DC-F9B1-B643-991A-F9B13626C566}"/>
                </a:ext>
              </a:extLst>
            </p:cNvPr>
            <p:cNvSpPr txBox="1"/>
            <p:nvPr/>
          </p:nvSpPr>
          <p:spPr>
            <a:xfrm>
              <a:off x="9316720" y="3136492"/>
              <a:ext cx="1917928" cy="369332"/>
            </a:xfrm>
            <a:prstGeom prst="rect">
              <a:avLst/>
            </a:prstGeom>
            <a:noFill/>
          </p:spPr>
          <p:txBody>
            <a:bodyPr wrap="square" rtlCol="0">
              <a:spAutoFit/>
            </a:bodyPr>
            <a:lstStyle/>
            <a:p>
              <a:pPr algn="ctr"/>
              <a:r>
                <a:rPr lang="en-US" dirty="0"/>
                <a:t>Inpainting</a:t>
              </a:r>
            </a:p>
          </p:txBody>
        </p:sp>
        <p:cxnSp>
          <p:nvCxnSpPr>
            <p:cNvPr id="26" name="Straight Arrow Connector 25">
              <a:extLst>
                <a:ext uri="{FF2B5EF4-FFF2-40B4-BE49-F238E27FC236}">
                  <a16:creationId xmlns:a16="http://schemas.microsoft.com/office/drawing/2014/main" id="{F8B686FE-1D59-F049-BBCD-5AF065A0AEB5}"/>
                </a:ext>
              </a:extLst>
            </p:cNvPr>
            <p:cNvCxnSpPr>
              <a:cxnSpLocks/>
            </p:cNvCxnSpPr>
            <p:nvPr/>
          </p:nvCxnSpPr>
          <p:spPr>
            <a:xfrm>
              <a:off x="9645764" y="2821306"/>
              <a:ext cx="0" cy="10963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80766A7A-283D-BB42-8D16-34914BAFA4C7}"/>
              </a:ext>
            </a:extLst>
          </p:cNvPr>
          <p:cNvGrpSpPr/>
          <p:nvPr/>
        </p:nvGrpSpPr>
        <p:grpSpPr>
          <a:xfrm>
            <a:off x="4192714" y="948628"/>
            <a:ext cx="2585573" cy="3224365"/>
            <a:chOff x="3052482" y="693249"/>
            <a:chExt cx="2585573" cy="3224365"/>
          </a:xfrm>
        </p:grpSpPr>
        <p:cxnSp>
          <p:nvCxnSpPr>
            <p:cNvPr id="21" name="Straight Arrow Connector 20">
              <a:extLst>
                <a:ext uri="{FF2B5EF4-FFF2-40B4-BE49-F238E27FC236}">
                  <a16:creationId xmlns:a16="http://schemas.microsoft.com/office/drawing/2014/main" id="{8B0F4A94-0382-F342-A84E-821716FA6B38}"/>
                </a:ext>
              </a:extLst>
            </p:cNvPr>
            <p:cNvCxnSpPr>
              <a:cxnSpLocks/>
            </p:cNvCxnSpPr>
            <p:nvPr/>
          </p:nvCxnSpPr>
          <p:spPr>
            <a:xfrm flipH="1">
              <a:off x="3052482" y="2821307"/>
              <a:ext cx="1305046" cy="1096307"/>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6" name="Picture 12">
              <a:extLst>
                <a:ext uri="{FF2B5EF4-FFF2-40B4-BE49-F238E27FC236}">
                  <a16:creationId xmlns:a16="http://schemas.microsoft.com/office/drawing/2014/main" id="{25A88EB3-B258-EA45-8F99-3BCD424F50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282" t="8467" r="1572" b="8244"/>
            <a:stretch/>
          </p:blipFill>
          <p:spPr bwMode="auto">
            <a:xfrm>
              <a:off x="3705005" y="693249"/>
              <a:ext cx="1933050" cy="18727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7A1D22EC-B2E7-134D-B982-3E2A1255E860}"/>
              </a:ext>
            </a:extLst>
          </p:cNvPr>
          <p:cNvGrpSpPr/>
          <p:nvPr/>
        </p:nvGrpSpPr>
        <p:grpSpPr>
          <a:xfrm>
            <a:off x="4716553" y="952076"/>
            <a:ext cx="4250488" cy="3224364"/>
            <a:chOff x="3576321" y="693249"/>
            <a:chExt cx="4250488" cy="3224364"/>
          </a:xfrm>
        </p:grpSpPr>
        <p:pic>
          <p:nvPicPr>
            <p:cNvPr id="1034" name="Picture 10">
              <a:extLst>
                <a:ext uri="{FF2B5EF4-FFF2-40B4-BE49-F238E27FC236}">
                  <a16:creationId xmlns:a16="http://schemas.microsoft.com/office/drawing/2014/main" id="{10F6AFB7-F063-E34F-931C-C9D8EDA4B0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8021" y="693249"/>
              <a:ext cx="1878788" cy="187878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0DF25E78-EBBB-CC44-B1EA-03FBF2BB490A}"/>
                </a:ext>
              </a:extLst>
            </p:cNvPr>
            <p:cNvCxnSpPr>
              <a:cxnSpLocks/>
            </p:cNvCxnSpPr>
            <p:nvPr/>
          </p:nvCxnSpPr>
          <p:spPr>
            <a:xfrm flipH="1">
              <a:off x="3576321" y="2812524"/>
              <a:ext cx="3210559" cy="110508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50CC184-70C5-974C-93E3-14B7096C4441}"/>
              </a:ext>
            </a:extLst>
          </p:cNvPr>
          <p:cNvSpPr txBox="1"/>
          <p:nvPr/>
        </p:nvSpPr>
        <p:spPr>
          <a:xfrm>
            <a:off x="3346704" y="6488668"/>
            <a:ext cx="5522976" cy="369332"/>
          </a:xfrm>
          <a:prstGeom prst="rect">
            <a:avLst/>
          </a:prstGeom>
          <a:noFill/>
        </p:spPr>
        <p:txBody>
          <a:bodyPr wrap="square" rtlCol="0">
            <a:spAutoFit/>
          </a:bodyPr>
          <a:lstStyle/>
          <a:p>
            <a:r>
              <a:rPr lang="en-US" b="1" dirty="0">
                <a:solidFill>
                  <a:srgbClr val="FF0000"/>
                </a:solidFill>
              </a:rPr>
              <a:t>Does not need re-training for every corruption model</a:t>
            </a:r>
          </a:p>
        </p:txBody>
      </p:sp>
      <p:pic>
        <p:nvPicPr>
          <p:cNvPr id="1042" name="Picture 18" descr="StyleGAN2. This article explores changes made in… | by Connor Shorten |  Towards Data Science">
            <a:extLst>
              <a:ext uri="{FF2B5EF4-FFF2-40B4-BE49-F238E27FC236}">
                <a16:creationId xmlns:a16="http://schemas.microsoft.com/office/drawing/2014/main" id="{0ABF1114-7721-D343-929D-253738E598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530" y="3003900"/>
            <a:ext cx="1025303" cy="112446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93D78F3-3FFB-364F-AC79-DB597F83AA14}"/>
              </a:ext>
            </a:extLst>
          </p:cNvPr>
          <p:cNvSpPr txBox="1"/>
          <p:nvPr/>
        </p:nvSpPr>
        <p:spPr>
          <a:xfrm>
            <a:off x="326496" y="2621669"/>
            <a:ext cx="1305046" cy="369332"/>
          </a:xfrm>
          <a:prstGeom prst="rect">
            <a:avLst/>
          </a:prstGeom>
          <a:noFill/>
        </p:spPr>
        <p:txBody>
          <a:bodyPr wrap="square" rtlCol="0">
            <a:spAutoFit/>
          </a:bodyPr>
          <a:lstStyle/>
          <a:p>
            <a:r>
              <a:rPr lang="en-US" dirty="0"/>
              <a:t>StyleGAN2</a:t>
            </a:r>
          </a:p>
        </p:txBody>
      </p:sp>
      <p:sp>
        <p:nvSpPr>
          <p:cNvPr id="2" name="Title 1">
            <a:extLst>
              <a:ext uri="{FF2B5EF4-FFF2-40B4-BE49-F238E27FC236}">
                <a16:creationId xmlns:a16="http://schemas.microsoft.com/office/drawing/2014/main" id="{865EDAA6-B846-F358-47DD-5D8D6A4D5D2C}"/>
              </a:ext>
            </a:extLst>
          </p:cNvPr>
          <p:cNvSpPr>
            <a:spLocks noGrp="1"/>
          </p:cNvSpPr>
          <p:nvPr>
            <p:ph type="title"/>
          </p:nvPr>
        </p:nvSpPr>
        <p:spPr>
          <a:xfrm>
            <a:off x="87516" y="-154596"/>
            <a:ext cx="10515600" cy="1325563"/>
          </a:xfrm>
        </p:spPr>
        <p:txBody>
          <a:bodyPr/>
          <a:lstStyle/>
          <a:p>
            <a:r>
              <a:rPr lang="en-US" dirty="0"/>
              <a:t>Aim: </a:t>
            </a:r>
          </a:p>
        </p:txBody>
      </p:sp>
    </p:spTree>
    <p:extLst>
      <p:ext uri="{BB962C8B-B14F-4D97-AF65-F5344CB8AC3E}">
        <p14:creationId xmlns:p14="http://schemas.microsoft.com/office/powerpoint/2010/main" val="403662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1784-E766-5C4C-91B0-7009FB589BD9}"/>
              </a:ext>
            </a:extLst>
          </p:cNvPr>
          <p:cNvSpPr>
            <a:spLocks noGrp="1"/>
          </p:cNvSpPr>
          <p:nvPr>
            <p:ph type="title"/>
          </p:nvPr>
        </p:nvSpPr>
        <p:spPr/>
        <p:txBody>
          <a:bodyPr>
            <a:normAutofit/>
          </a:bodyPr>
          <a:lstStyle/>
          <a:p>
            <a:r>
              <a:rPr lang="en-US" dirty="0"/>
              <a:t>Sample multiple reconstructions</a:t>
            </a:r>
          </a:p>
        </p:txBody>
      </p:sp>
      <p:sp>
        <p:nvSpPr>
          <p:cNvPr id="3" name="Content Placeholder 2">
            <a:extLst>
              <a:ext uri="{FF2B5EF4-FFF2-40B4-BE49-F238E27FC236}">
                <a16:creationId xmlns:a16="http://schemas.microsoft.com/office/drawing/2014/main" id="{D88D5E31-B966-D4D9-38D0-2D92EC8F9473}"/>
              </a:ext>
            </a:extLst>
          </p:cNvPr>
          <p:cNvSpPr>
            <a:spLocks noGrp="1"/>
          </p:cNvSpPr>
          <p:nvPr>
            <p:ph idx="1"/>
          </p:nvPr>
        </p:nvSpPr>
        <p:spPr/>
        <p:txBody>
          <a:bodyPr/>
          <a:lstStyle/>
          <a:p>
            <a:endParaRPr lang="en-US"/>
          </a:p>
        </p:txBody>
      </p:sp>
      <p:pic>
        <p:nvPicPr>
          <p:cNvPr id="2050" name="Picture 2" descr="diagram">
            <a:extLst>
              <a:ext uri="{FF2B5EF4-FFF2-40B4-BE49-F238E27FC236}">
                <a16:creationId xmlns:a16="http://schemas.microsoft.com/office/drawing/2014/main" id="{C2ECD670-7414-8C44-B657-EE57BB9E7B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26" b="71539"/>
          <a:stretch/>
        </p:blipFill>
        <p:spPr bwMode="auto">
          <a:xfrm>
            <a:off x="1410970" y="1675963"/>
            <a:ext cx="9370060" cy="17530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iagram">
            <a:extLst>
              <a:ext uri="{FF2B5EF4-FFF2-40B4-BE49-F238E27FC236}">
                <a16:creationId xmlns:a16="http://schemas.microsoft.com/office/drawing/2014/main" id="{7BA1776F-2E77-504F-9B65-5D1E41D0E6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26" t="52048" b="2667"/>
          <a:stretch/>
        </p:blipFill>
        <p:spPr bwMode="auto">
          <a:xfrm>
            <a:off x="1410970" y="3703518"/>
            <a:ext cx="9370060" cy="278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173A0-9B61-174A-AC8B-8CB358A176E8}"/>
              </a:ext>
            </a:extLst>
          </p:cNvPr>
          <p:cNvSpPr>
            <a:spLocks noGrp="1"/>
          </p:cNvSpPr>
          <p:nvPr>
            <p:ph type="title"/>
          </p:nvPr>
        </p:nvSpPr>
        <p:spPr>
          <a:xfrm>
            <a:off x="0" y="0"/>
            <a:ext cx="12192000" cy="940504"/>
          </a:xfrm>
        </p:spPr>
        <p:txBody>
          <a:bodyPr/>
          <a:lstStyle/>
          <a:p>
            <a:r>
              <a:rPr lang="en-US" dirty="0"/>
              <a:t>Previous methods </a:t>
            </a:r>
          </a:p>
        </p:txBody>
      </p:sp>
      <p:sp>
        <p:nvSpPr>
          <p:cNvPr id="8" name="Text Placeholder 7">
            <a:extLst>
              <a:ext uri="{FF2B5EF4-FFF2-40B4-BE49-F238E27FC236}">
                <a16:creationId xmlns:a16="http://schemas.microsoft.com/office/drawing/2014/main" id="{1EE1C79B-3C68-634C-8085-71B77573BC92}"/>
              </a:ext>
            </a:extLst>
          </p:cNvPr>
          <p:cNvSpPr>
            <a:spLocks noGrp="1"/>
          </p:cNvSpPr>
          <p:nvPr>
            <p:ph type="body" idx="1"/>
          </p:nvPr>
        </p:nvSpPr>
        <p:spPr>
          <a:xfrm>
            <a:off x="839788" y="695643"/>
            <a:ext cx="5157787" cy="823912"/>
          </a:xfrm>
        </p:spPr>
        <p:txBody>
          <a:bodyPr>
            <a:normAutofit/>
          </a:bodyPr>
          <a:lstStyle/>
          <a:p>
            <a:r>
              <a:rPr lang="en-US" sz="2000" dirty="0"/>
              <a:t>Langevin dynamics </a:t>
            </a:r>
            <a:r>
              <a:rPr lang="en-US" sz="2000" b="0" dirty="0"/>
              <a:t>(Jalal et al, ICML, 2021)</a:t>
            </a:r>
          </a:p>
        </p:txBody>
      </p:sp>
      <p:sp>
        <p:nvSpPr>
          <p:cNvPr id="9" name="Content Placeholder 8">
            <a:extLst>
              <a:ext uri="{FF2B5EF4-FFF2-40B4-BE49-F238E27FC236}">
                <a16:creationId xmlns:a16="http://schemas.microsoft.com/office/drawing/2014/main" id="{37B26A02-A260-444C-B681-F98C93ADE38B}"/>
              </a:ext>
            </a:extLst>
          </p:cNvPr>
          <p:cNvSpPr>
            <a:spLocks noGrp="1"/>
          </p:cNvSpPr>
          <p:nvPr>
            <p:ph sz="half" idx="2"/>
          </p:nvPr>
        </p:nvSpPr>
        <p:spPr>
          <a:xfrm>
            <a:off x="839788" y="1519555"/>
            <a:ext cx="5157787" cy="3684588"/>
          </a:xfrm>
        </p:spPr>
        <p:txBody>
          <a:bodyPr>
            <a:normAutofit/>
          </a:bodyPr>
          <a:lstStyle/>
          <a:p>
            <a:r>
              <a:rPr lang="en-US" sz="2000" dirty="0">
                <a:solidFill>
                  <a:srgbClr val="FF0000"/>
                </a:solidFill>
              </a:rPr>
              <a:t>Slow mixing, correlated samples</a:t>
            </a:r>
          </a:p>
        </p:txBody>
      </p:sp>
      <p:sp>
        <p:nvSpPr>
          <p:cNvPr id="10" name="Text Placeholder 9">
            <a:extLst>
              <a:ext uri="{FF2B5EF4-FFF2-40B4-BE49-F238E27FC236}">
                <a16:creationId xmlns:a16="http://schemas.microsoft.com/office/drawing/2014/main" id="{066233D8-816D-6A4A-9D8B-9A11EE048608}"/>
              </a:ext>
            </a:extLst>
          </p:cNvPr>
          <p:cNvSpPr>
            <a:spLocks noGrp="1"/>
          </p:cNvSpPr>
          <p:nvPr>
            <p:ph type="body" sz="quarter" idx="3"/>
          </p:nvPr>
        </p:nvSpPr>
        <p:spPr>
          <a:xfrm>
            <a:off x="6172200" y="695643"/>
            <a:ext cx="5183188" cy="823912"/>
          </a:xfrm>
        </p:spPr>
        <p:txBody>
          <a:bodyPr>
            <a:normAutofit/>
          </a:bodyPr>
          <a:lstStyle/>
          <a:p>
            <a:r>
              <a:rPr lang="en-US" sz="2000" dirty="0"/>
              <a:t>Variational Inference </a:t>
            </a:r>
            <a:r>
              <a:rPr lang="en-US" sz="2000" b="0" dirty="0"/>
              <a:t>(Whang et al, ICML, 2021)</a:t>
            </a:r>
          </a:p>
        </p:txBody>
      </p:sp>
      <p:sp>
        <p:nvSpPr>
          <p:cNvPr id="11" name="Content Placeholder 10">
            <a:extLst>
              <a:ext uri="{FF2B5EF4-FFF2-40B4-BE49-F238E27FC236}">
                <a16:creationId xmlns:a16="http://schemas.microsoft.com/office/drawing/2014/main" id="{058BFAA5-F3CB-AE4E-A7EA-9B494E269BEF}"/>
              </a:ext>
            </a:extLst>
          </p:cNvPr>
          <p:cNvSpPr>
            <a:spLocks noGrp="1"/>
          </p:cNvSpPr>
          <p:nvPr>
            <p:ph sz="quarter" idx="4"/>
          </p:nvPr>
        </p:nvSpPr>
        <p:spPr>
          <a:xfrm>
            <a:off x="6172200" y="1519555"/>
            <a:ext cx="5183188" cy="3684588"/>
          </a:xfrm>
        </p:spPr>
        <p:txBody>
          <a:bodyPr>
            <a:normAutofit/>
          </a:bodyPr>
          <a:lstStyle/>
          <a:p>
            <a:r>
              <a:rPr lang="en-US" sz="2000" dirty="0">
                <a:solidFill>
                  <a:srgbClr val="FF0000"/>
                </a:solidFill>
              </a:rPr>
              <a:t>Only demonstrated for invertible flow models</a:t>
            </a:r>
          </a:p>
        </p:txBody>
      </p:sp>
      <p:pic>
        <p:nvPicPr>
          <p:cNvPr id="5121" name="Picture 1" descr="page5image1382912">
            <a:extLst>
              <a:ext uri="{FF2B5EF4-FFF2-40B4-BE49-F238E27FC236}">
                <a16:creationId xmlns:a16="http://schemas.microsoft.com/office/drawing/2014/main" id="{763EB09A-E4A9-0F44-8918-AC35DAD3E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107" y="1917636"/>
            <a:ext cx="3164973" cy="302272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5image1378128">
            <a:extLst>
              <a:ext uri="{FF2B5EF4-FFF2-40B4-BE49-F238E27FC236}">
                <a16:creationId xmlns:a16="http://schemas.microsoft.com/office/drawing/2014/main" id="{578881DF-797D-0441-A16C-23A96A949C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63" y="1875377"/>
            <a:ext cx="5113116" cy="301815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015A754-5672-764F-8AFE-264995F123AA}"/>
              </a:ext>
            </a:extLst>
          </p:cNvPr>
          <p:cNvSpPr txBox="1"/>
          <p:nvPr/>
        </p:nvSpPr>
        <p:spPr>
          <a:xfrm>
            <a:off x="519589" y="5044530"/>
            <a:ext cx="10955971" cy="1477328"/>
          </a:xfrm>
          <a:prstGeom prst="rect">
            <a:avLst/>
          </a:prstGeom>
          <a:noFill/>
        </p:spPr>
        <p:txBody>
          <a:bodyPr wrap="square" rtlCol="0">
            <a:spAutoFit/>
          </a:bodyPr>
          <a:lstStyle/>
          <a:p>
            <a:r>
              <a:rPr lang="en-US" b="1" dirty="0"/>
              <a:t>Our contribution:</a:t>
            </a:r>
          </a:p>
          <a:p>
            <a:pPr marL="285750" indent="-285750">
              <a:buFont typeface="Arial" panose="020B0604020202020204" pitchFamily="34" charset="0"/>
              <a:buChar char="•"/>
            </a:pPr>
            <a:r>
              <a:rPr lang="en-US" dirty="0"/>
              <a:t>Formulate a </a:t>
            </a:r>
            <a:r>
              <a:rPr lang="en-US" b="1" dirty="0"/>
              <a:t>Bayesian</a:t>
            </a:r>
            <a:r>
              <a:rPr lang="en-US" dirty="0"/>
              <a:t> framework  for  inverse problems with DGMs</a:t>
            </a:r>
          </a:p>
          <a:p>
            <a:pPr marL="742950" lvl="1" indent="-285750">
              <a:buFont typeface="Arial" panose="020B0604020202020204" pitchFamily="34" charset="0"/>
              <a:buChar char="•"/>
            </a:pPr>
            <a:r>
              <a:rPr lang="en-US" dirty="0"/>
              <a:t>Allows optimizing distributional-losses instead of point-estimates</a:t>
            </a:r>
          </a:p>
          <a:p>
            <a:pPr marL="285750" indent="-285750">
              <a:buFont typeface="Arial" panose="020B0604020202020204" pitchFamily="34" charset="0"/>
              <a:buChar char="•"/>
            </a:pPr>
            <a:r>
              <a:rPr lang="en-US" dirty="0"/>
              <a:t>Demonstrate VI for GAN-based models (StyleGAN2/ADA)</a:t>
            </a:r>
          </a:p>
          <a:p>
            <a:pPr marL="285750" indent="-285750">
              <a:buFont typeface="Arial" panose="020B0604020202020204" pitchFamily="34" charset="0"/>
              <a:buChar char="•"/>
            </a:pPr>
            <a:r>
              <a:rPr lang="en-US" dirty="0"/>
              <a:t>Uses the learned latent space of the GAN</a:t>
            </a:r>
          </a:p>
        </p:txBody>
      </p:sp>
    </p:spTree>
    <p:extLst>
      <p:ext uri="{BB962C8B-B14F-4D97-AF65-F5344CB8AC3E}">
        <p14:creationId xmlns:p14="http://schemas.microsoft.com/office/powerpoint/2010/main" val="141513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1" grpId="0" build="p"/>
      <p:bldP spid="13"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80C73-E377-4494-0A78-602243DA0336}"/>
              </a:ext>
            </a:extLst>
          </p:cNvPr>
          <p:cNvSpPr>
            <a:spLocks noGrp="1"/>
          </p:cNvSpPr>
          <p:nvPr>
            <p:ph type="title"/>
          </p:nvPr>
        </p:nvSpPr>
        <p:spPr/>
        <p:txBody>
          <a:bodyPr>
            <a:normAutofit fontScale="90000"/>
          </a:bodyPr>
          <a:lstStyle/>
          <a:p>
            <a:r>
              <a:rPr lang="en-US" dirty="0"/>
              <a:t>However, for many medical applications, these promises have not been fulfilled</a:t>
            </a:r>
          </a:p>
        </p:txBody>
      </p:sp>
      <p:sp>
        <p:nvSpPr>
          <p:cNvPr id="3" name="Content Placeholder 2">
            <a:extLst>
              <a:ext uri="{FF2B5EF4-FFF2-40B4-BE49-F238E27FC236}">
                <a16:creationId xmlns:a16="http://schemas.microsoft.com/office/drawing/2014/main" id="{4FC7B99F-203A-8F31-7331-DB9AA21386C2}"/>
              </a:ext>
            </a:extLst>
          </p:cNvPr>
          <p:cNvSpPr>
            <a:spLocks noGrp="1"/>
          </p:cNvSpPr>
          <p:nvPr>
            <p:ph sz="half" idx="1"/>
          </p:nvPr>
        </p:nvSpPr>
        <p:spPr/>
        <p:txBody>
          <a:bodyPr/>
          <a:lstStyle/>
          <a:p>
            <a:r>
              <a:rPr lang="en-US" dirty="0"/>
              <a:t>Prediction of clinical variables not always working:</a:t>
            </a:r>
          </a:p>
          <a:p>
            <a:endParaRPr lang="en-US" dirty="0"/>
          </a:p>
          <a:p>
            <a:r>
              <a:rPr lang="en-US" sz="2000" dirty="0"/>
              <a:t>No algorithm (out of 62) could predict cognitive scores in Alzheimer’s disease (TADPOLE Challenge, Marinescu, 2021) </a:t>
            </a:r>
          </a:p>
        </p:txBody>
      </p:sp>
      <p:sp>
        <p:nvSpPr>
          <p:cNvPr id="4" name="Content Placeholder 3">
            <a:extLst>
              <a:ext uri="{FF2B5EF4-FFF2-40B4-BE49-F238E27FC236}">
                <a16:creationId xmlns:a16="http://schemas.microsoft.com/office/drawing/2014/main" id="{83423970-0A2B-F878-33B3-EE809B7F23D9}"/>
              </a:ext>
            </a:extLst>
          </p:cNvPr>
          <p:cNvSpPr>
            <a:spLocks noGrp="1"/>
          </p:cNvSpPr>
          <p:nvPr>
            <p:ph sz="half" idx="2"/>
          </p:nvPr>
        </p:nvSpPr>
        <p:spPr/>
        <p:txBody>
          <a:bodyPr/>
          <a:lstStyle/>
          <a:p>
            <a:r>
              <a:rPr lang="en-US" dirty="0"/>
              <a:t>AI-Generated MRI images are crude, not high-resolution, mostly 2D</a:t>
            </a:r>
          </a:p>
          <a:p>
            <a:endParaRPr lang="en-US" dirty="0"/>
          </a:p>
          <a:p>
            <a:endParaRPr lang="en-US" dirty="0"/>
          </a:p>
        </p:txBody>
      </p:sp>
      <p:pic>
        <p:nvPicPr>
          <p:cNvPr id="3073" name="Picture 1" descr="page4image65027520">
            <a:extLst>
              <a:ext uri="{FF2B5EF4-FFF2-40B4-BE49-F238E27FC236}">
                <a16:creationId xmlns:a16="http://schemas.microsoft.com/office/drawing/2014/main" id="{9E862D06-2693-E044-4214-2DCD08CEEB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03" y="3281770"/>
            <a:ext cx="4507992" cy="124836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age4image65025856">
            <a:extLst>
              <a:ext uri="{FF2B5EF4-FFF2-40B4-BE49-F238E27FC236}">
                <a16:creationId xmlns:a16="http://schemas.microsoft.com/office/drawing/2014/main" id="{1D30F8CF-6986-CCEF-3490-06F09ECC3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383" y="2172806"/>
            <a:ext cx="5158695" cy="28289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3DD9687-6CF3-AB8E-54B8-032051B08DB4}"/>
              </a:ext>
            </a:extLst>
          </p:cNvPr>
          <p:cNvSpPr txBox="1"/>
          <p:nvPr/>
        </p:nvSpPr>
        <p:spPr>
          <a:xfrm>
            <a:off x="8394192" y="5193792"/>
            <a:ext cx="1493522" cy="369332"/>
          </a:xfrm>
          <a:prstGeom prst="rect">
            <a:avLst/>
          </a:prstGeom>
          <a:noFill/>
        </p:spPr>
        <p:txBody>
          <a:bodyPr wrap="square">
            <a:spAutoFit/>
          </a:bodyPr>
          <a:lstStyle/>
          <a:p>
            <a:r>
              <a:rPr lang="en-US" sz="1800" dirty="0">
                <a:effectLst/>
                <a:latin typeface="CMSS8"/>
              </a:rPr>
              <a:t>(Han, 2018) </a:t>
            </a:r>
            <a:endParaRPr lang="en-US" dirty="0">
              <a:effectLst/>
            </a:endParaRPr>
          </a:p>
        </p:txBody>
      </p:sp>
    </p:spTree>
    <p:extLst>
      <p:ext uri="{BB962C8B-B14F-4D97-AF65-F5344CB8AC3E}">
        <p14:creationId xmlns:p14="http://schemas.microsoft.com/office/powerpoint/2010/main" val="1020244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173A0-9B61-174A-AC8B-8CB358A176E8}"/>
              </a:ext>
            </a:extLst>
          </p:cNvPr>
          <p:cNvSpPr>
            <a:spLocks noGrp="1"/>
          </p:cNvSpPr>
          <p:nvPr>
            <p:ph type="title"/>
          </p:nvPr>
        </p:nvSpPr>
        <p:spPr>
          <a:xfrm>
            <a:off x="0" y="3508"/>
            <a:ext cx="12192000" cy="863648"/>
          </a:xfrm>
        </p:spPr>
        <p:txBody>
          <a:bodyPr>
            <a:normAutofit/>
          </a:bodyPr>
          <a:lstStyle/>
          <a:p>
            <a:r>
              <a:rPr lang="en-US" dirty="0"/>
              <a:t>Our method</a:t>
            </a:r>
          </a:p>
        </p:txBody>
      </p:sp>
      <p:pic>
        <p:nvPicPr>
          <p:cNvPr id="20" name="Picture 4">
            <a:extLst>
              <a:ext uri="{FF2B5EF4-FFF2-40B4-BE49-F238E27FC236}">
                <a16:creationId xmlns:a16="http://schemas.microsoft.com/office/drawing/2014/main" id="{91C3DC81-622F-234C-8089-F5D400B48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437" y="2065678"/>
            <a:ext cx="1953955" cy="195395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5BA17EB4-B87E-EC4A-8219-9A400812481C}"/>
              </a:ext>
            </a:extLst>
          </p:cNvPr>
          <p:cNvPicPr>
            <a:picLocks noChangeAspect="1"/>
          </p:cNvPicPr>
          <p:nvPr/>
        </p:nvPicPr>
        <p:blipFill rotWithShape="1">
          <a:blip r:embed="rId3"/>
          <a:srcRect t="16147"/>
          <a:stretch/>
        </p:blipFill>
        <p:spPr>
          <a:xfrm>
            <a:off x="6253077" y="2065678"/>
            <a:ext cx="1991796" cy="1953955"/>
          </a:xfrm>
          <a:prstGeom prst="rect">
            <a:avLst/>
          </a:prstGeom>
        </p:spPr>
      </p:pic>
      <p:pic>
        <p:nvPicPr>
          <p:cNvPr id="8194" name="Picture 2">
            <a:extLst>
              <a:ext uri="{FF2B5EF4-FFF2-40B4-BE49-F238E27FC236}">
                <a16:creationId xmlns:a16="http://schemas.microsoft.com/office/drawing/2014/main" id="{D56A8926-CBCE-4541-AF38-42EE8700AF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018" y="2065677"/>
            <a:ext cx="1939264" cy="195395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56E5838-E9CC-694E-AAB4-4F5710B0F5C5}"/>
              </a:ext>
            </a:extLst>
          </p:cNvPr>
          <p:cNvSpPr txBox="1"/>
          <p:nvPr/>
        </p:nvSpPr>
        <p:spPr>
          <a:xfrm>
            <a:off x="8740610" y="1586403"/>
            <a:ext cx="1508798" cy="369332"/>
          </a:xfrm>
          <a:prstGeom prst="rect">
            <a:avLst/>
          </a:prstGeom>
          <a:noFill/>
        </p:spPr>
        <p:txBody>
          <a:bodyPr wrap="square" rtlCol="0">
            <a:spAutoFit/>
          </a:bodyPr>
          <a:lstStyle/>
          <a:p>
            <a:pPr algn="ctr"/>
            <a:r>
              <a:rPr lang="en-US" dirty="0"/>
              <a:t>Input</a:t>
            </a:r>
          </a:p>
        </p:txBody>
      </p:sp>
      <p:sp>
        <p:nvSpPr>
          <p:cNvPr id="17" name="Rectangle 16">
            <a:extLst>
              <a:ext uri="{FF2B5EF4-FFF2-40B4-BE49-F238E27FC236}">
                <a16:creationId xmlns:a16="http://schemas.microsoft.com/office/drawing/2014/main" id="{BB193D3C-79C4-7D41-B612-26D1FABB62B4}"/>
              </a:ext>
            </a:extLst>
          </p:cNvPr>
          <p:cNvSpPr/>
          <p:nvPr/>
        </p:nvSpPr>
        <p:spPr>
          <a:xfrm>
            <a:off x="987464" y="2065677"/>
            <a:ext cx="431838" cy="19539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p>
        </p:txBody>
      </p:sp>
      <p:cxnSp>
        <p:nvCxnSpPr>
          <p:cNvPr id="23" name="Straight Arrow Connector 22">
            <a:extLst>
              <a:ext uri="{FF2B5EF4-FFF2-40B4-BE49-F238E27FC236}">
                <a16:creationId xmlns:a16="http://schemas.microsoft.com/office/drawing/2014/main" id="{69E0B8F6-2ED6-B945-9EEA-64FB2A3AB45A}"/>
              </a:ext>
            </a:extLst>
          </p:cNvPr>
          <p:cNvCxnSpPr>
            <a:cxnSpLocks/>
          </p:cNvCxnSpPr>
          <p:nvPr/>
        </p:nvCxnSpPr>
        <p:spPr>
          <a:xfrm>
            <a:off x="1552448" y="3041035"/>
            <a:ext cx="123952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C2E3373-DB20-ED47-8F01-58AE6050364F}"/>
              </a:ext>
            </a:extLst>
          </p:cNvPr>
          <p:cNvCxnSpPr>
            <a:cxnSpLocks/>
          </p:cNvCxnSpPr>
          <p:nvPr/>
        </p:nvCxnSpPr>
        <p:spPr>
          <a:xfrm>
            <a:off x="5047488" y="2980075"/>
            <a:ext cx="115824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460F676-6932-594F-8781-DB6BB6401C02}"/>
              </a:ext>
            </a:extLst>
          </p:cNvPr>
          <p:cNvSpPr txBox="1"/>
          <p:nvPr/>
        </p:nvSpPr>
        <p:spPr>
          <a:xfrm>
            <a:off x="1745488" y="2477137"/>
            <a:ext cx="1046480" cy="523220"/>
          </a:xfrm>
          <a:prstGeom prst="rect">
            <a:avLst/>
          </a:prstGeom>
          <a:noFill/>
        </p:spPr>
        <p:txBody>
          <a:bodyPr wrap="square" rtlCol="0">
            <a:spAutoFit/>
          </a:bodyPr>
          <a:lstStyle/>
          <a:p>
            <a:r>
              <a:rPr lang="en-US" sz="2800" dirty="0"/>
              <a:t>G(w)</a:t>
            </a:r>
          </a:p>
        </p:txBody>
      </p:sp>
      <p:sp>
        <p:nvSpPr>
          <p:cNvPr id="32" name="TextBox 31">
            <a:extLst>
              <a:ext uri="{FF2B5EF4-FFF2-40B4-BE49-F238E27FC236}">
                <a16:creationId xmlns:a16="http://schemas.microsoft.com/office/drawing/2014/main" id="{26889824-EF88-BB4A-8C6D-F59FED89C4A9}"/>
              </a:ext>
            </a:extLst>
          </p:cNvPr>
          <p:cNvSpPr txBox="1"/>
          <p:nvPr/>
        </p:nvSpPr>
        <p:spPr>
          <a:xfrm>
            <a:off x="1298791" y="3122392"/>
            <a:ext cx="1797634" cy="707886"/>
          </a:xfrm>
          <a:prstGeom prst="rect">
            <a:avLst/>
          </a:prstGeom>
          <a:noFill/>
        </p:spPr>
        <p:txBody>
          <a:bodyPr wrap="square" rtlCol="0">
            <a:spAutoFit/>
          </a:bodyPr>
          <a:lstStyle/>
          <a:p>
            <a:pPr algn="ctr"/>
            <a:r>
              <a:rPr lang="en-US" sz="2000" dirty="0"/>
              <a:t>Image generation</a:t>
            </a:r>
          </a:p>
        </p:txBody>
      </p:sp>
      <p:sp>
        <p:nvSpPr>
          <p:cNvPr id="33" name="TextBox 32">
            <a:extLst>
              <a:ext uri="{FF2B5EF4-FFF2-40B4-BE49-F238E27FC236}">
                <a16:creationId xmlns:a16="http://schemas.microsoft.com/office/drawing/2014/main" id="{73489C3F-4E35-5A41-BE16-5C216DDBDA05}"/>
              </a:ext>
            </a:extLst>
          </p:cNvPr>
          <p:cNvSpPr txBox="1"/>
          <p:nvPr/>
        </p:nvSpPr>
        <p:spPr>
          <a:xfrm>
            <a:off x="5099089" y="2366084"/>
            <a:ext cx="1046480" cy="523220"/>
          </a:xfrm>
          <a:prstGeom prst="rect">
            <a:avLst/>
          </a:prstGeom>
          <a:noFill/>
        </p:spPr>
        <p:txBody>
          <a:bodyPr wrap="square" rtlCol="0">
            <a:spAutoFit/>
          </a:bodyPr>
          <a:lstStyle/>
          <a:p>
            <a:pPr algn="ctr"/>
            <a:r>
              <a:rPr lang="en-US" sz="2800" dirty="0"/>
              <a:t>f</a:t>
            </a:r>
          </a:p>
        </p:txBody>
      </p:sp>
      <p:sp>
        <p:nvSpPr>
          <p:cNvPr id="34" name="TextBox 33">
            <a:extLst>
              <a:ext uri="{FF2B5EF4-FFF2-40B4-BE49-F238E27FC236}">
                <a16:creationId xmlns:a16="http://schemas.microsoft.com/office/drawing/2014/main" id="{8F64E1FA-571F-9E41-B006-65C88979464B}"/>
              </a:ext>
            </a:extLst>
          </p:cNvPr>
          <p:cNvSpPr txBox="1"/>
          <p:nvPr/>
        </p:nvSpPr>
        <p:spPr>
          <a:xfrm>
            <a:off x="4683918" y="3035994"/>
            <a:ext cx="1797634" cy="707886"/>
          </a:xfrm>
          <a:prstGeom prst="rect">
            <a:avLst/>
          </a:prstGeom>
          <a:noFill/>
        </p:spPr>
        <p:txBody>
          <a:bodyPr wrap="square" rtlCol="0">
            <a:spAutoFit/>
          </a:bodyPr>
          <a:lstStyle/>
          <a:p>
            <a:pPr algn="ctr"/>
            <a:r>
              <a:rPr lang="en-US" sz="2000" dirty="0"/>
              <a:t>Known corruption</a:t>
            </a:r>
          </a:p>
        </p:txBody>
      </p:sp>
      <p:sp>
        <p:nvSpPr>
          <p:cNvPr id="27" name="Right Brace 26">
            <a:extLst>
              <a:ext uri="{FF2B5EF4-FFF2-40B4-BE49-F238E27FC236}">
                <a16:creationId xmlns:a16="http://schemas.microsoft.com/office/drawing/2014/main" id="{4BE980FD-FB18-FE4F-B96F-47B60367926B}"/>
              </a:ext>
            </a:extLst>
          </p:cNvPr>
          <p:cNvSpPr/>
          <p:nvPr/>
        </p:nvSpPr>
        <p:spPr>
          <a:xfrm rot="5400000">
            <a:off x="8217408" y="3796113"/>
            <a:ext cx="314960" cy="118872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968BB265-29B1-8649-B5FB-3DD197F7A10A}"/>
              </a:ext>
            </a:extLst>
          </p:cNvPr>
          <p:cNvSpPr txBox="1"/>
          <p:nvPr/>
        </p:nvSpPr>
        <p:spPr>
          <a:xfrm>
            <a:off x="7476071" y="4537584"/>
            <a:ext cx="1797634" cy="400110"/>
          </a:xfrm>
          <a:prstGeom prst="rect">
            <a:avLst/>
          </a:prstGeom>
          <a:noFill/>
        </p:spPr>
        <p:txBody>
          <a:bodyPr wrap="square" rtlCol="0">
            <a:spAutoFit/>
          </a:bodyPr>
          <a:lstStyle/>
          <a:p>
            <a:pPr algn="ctr"/>
            <a:r>
              <a:rPr lang="en-US" sz="2000" dirty="0"/>
              <a:t>loss</a:t>
            </a:r>
          </a:p>
        </p:txBody>
      </p:sp>
      <p:sp>
        <p:nvSpPr>
          <p:cNvPr id="29" name="TextBox 28">
            <a:extLst>
              <a:ext uri="{FF2B5EF4-FFF2-40B4-BE49-F238E27FC236}">
                <a16:creationId xmlns:a16="http://schemas.microsoft.com/office/drawing/2014/main" id="{18895E4A-BE38-F044-83F0-9EE3651FE616}"/>
              </a:ext>
            </a:extLst>
          </p:cNvPr>
          <p:cNvSpPr txBox="1"/>
          <p:nvPr/>
        </p:nvSpPr>
        <p:spPr>
          <a:xfrm>
            <a:off x="789908" y="4508731"/>
            <a:ext cx="6664960" cy="646331"/>
          </a:xfrm>
          <a:prstGeom prst="rect">
            <a:avLst/>
          </a:prstGeom>
          <a:noFill/>
        </p:spPr>
        <p:txBody>
          <a:bodyPr wrap="square" rtlCol="0">
            <a:spAutoFit/>
          </a:bodyPr>
          <a:lstStyle/>
          <a:p>
            <a:r>
              <a:rPr lang="en-US" dirty="0"/>
              <a:t>Naïve reconstruction loss:</a:t>
            </a:r>
          </a:p>
          <a:p>
            <a:r>
              <a:rPr lang="en-US" dirty="0"/>
              <a:t>  </a:t>
            </a:r>
          </a:p>
        </p:txBody>
      </p:sp>
      <p:pic>
        <p:nvPicPr>
          <p:cNvPr id="8196" name="Picture 4">
            <a:extLst>
              <a:ext uri="{FF2B5EF4-FFF2-40B4-BE49-F238E27FC236}">
                <a16:creationId xmlns:a16="http://schemas.microsoft.com/office/drawing/2014/main" id="{9FC18054-9CEF-7D44-81DC-1D4CD1E84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443" y="4958842"/>
            <a:ext cx="4230554" cy="80582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0DBA926-294D-4140-8AB9-9771990C91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5277" y="1640564"/>
            <a:ext cx="887396" cy="37929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038D919-432E-1447-847E-B9E138C2E6A0}"/>
              </a:ext>
            </a:extLst>
          </p:cNvPr>
          <p:cNvSpPr txBox="1"/>
          <p:nvPr/>
        </p:nvSpPr>
        <p:spPr>
          <a:xfrm>
            <a:off x="673951" y="6081801"/>
            <a:ext cx="9316720" cy="646331"/>
          </a:xfrm>
          <a:prstGeom prst="rect">
            <a:avLst/>
          </a:prstGeom>
          <a:noFill/>
        </p:spPr>
        <p:txBody>
          <a:bodyPr wrap="square" rtlCol="0">
            <a:spAutoFit/>
          </a:bodyPr>
          <a:lstStyle/>
          <a:p>
            <a:r>
              <a:rPr lang="en-US" dirty="0">
                <a:solidFill>
                  <a:srgbClr val="FF0000"/>
                </a:solidFill>
              </a:rPr>
              <a:t>However, this only optimizes a point-estimate instead of a distributional-loss.</a:t>
            </a:r>
          </a:p>
          <a:p>
            <a:r>
              <a:rPr lang="en-US" dirty="0"/>
              <a:t>  </a:t>
            </a:r>
          </a:p>
        </p:txBody>
      </p:sp>
      <p:pic>
        <p:nvPicPr>
          <p:cNvPr id="44" name="Picture 18" descr="StyleGAN2. This article explores changes made in… | by Connor Shorten |  Towards Data Science">
            <a:extLst>
              <a:ext uri="{FF2B5EF4-FFF2-40B4-BE49-F238E27FC236}">
                <a16:creationId xmlns:a16="http://schemas.microsoft.com/office/drawing/2014/main" id="{BE48E6F6-5819-5F49-BB79-7BF8616AF2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8786" y="1305305"/>
            <a:ext cx="1025303" cy="112446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724FC4E4-B26B-C44A-8CFF-ED83708BDFB4}"/>
              </a:ext>
            </a:extLst>
          </p:cNvPr>
          <p:cNvSpPr txBox="1"/>
          <p:nvPr/>
        </p:nvSpPr>
        <p:spPr>
          <a:xfrm>
            <a:off x="1617752" y="923074"/>
            <a:ext cx="1305046" cy="369332"/>
          </a:xfrm>
          <a:prstGeom prst="rect">
            <a:avLst/>
          </a:prstGeom>
          <a:noFill/>
        </p:spPr>
        <p:txBody>
          <a:bodyPr wrap="square" rtlCol="0">
            <a:spAutoFit/>
          </a:bodyPr>
          <a:lstStyle/>
          <a:p>
            <a:r>
              <a:rPr lang="en-US" dirty="0"/>
              <a:t>StyleGAN2</a:t>
            </a:r>
          </a:p>
        </p:txBody>
      </p:sp>
    </p:spTree>
    <p:extLst>
      <p:ext uri="{BB962C8B-B14F-4D97-AF65-F5344CB8AC3E}">
        <p14:creationId xmlns:p14="http://schemas.microsoft.com/office/powerpoint/2010/main" val="423388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19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19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26" grpId="0"/>
      <p:bldP spid="32" grpId="0"/>
      <p:bldP spid="33" grpId="0"/>
      <p:bldP spid="34" grpId="0"/>
      <p:bldP spid="27" grpId="0" animBg="1"/>
      <p:bldP spid="36" grpId="0"/>
      <p:bldP spid="29" grpId="0"/>
      <p:bldP spid="43" grpId="0"/>
      <p:bldP spid="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8E1A-E991-F445-8E40-DEAA8E8B2432}"/>
              </a:ext>
            </a:extLst>
          </p:cNvPr>
          <p:cNvSpPr>
            <a:spLocks noGrp="1"/>
          </p:cNvSpPr>
          <p:nvPr>
            <p:ph type="title"/>
          </p:nvPr>
        </p:nvSpPr>
        <p:spPr>
          <a:xfrm>
            <a:off x="0" y="0"/>
            <a:ext cx="12192000" cy="875068"/>
          </a:xfrm>
        </p:spPr>
        <p:txBody>
          <a:bodyPr>
            <a:normAutofit/>
          </a:bodyPr>
          <a:lstStyle/>
          <a:p>
            <a:r>
              <a:rPr lang="en-US" dirty="0"/>
              <a:t>Our Bayesian approach</a:t>
            </a:r>
          </a:p>
        </p:txBody>
      </p:sp>
      <p:pic>
        <p:nvPicPr>
          <p:cNvPr id="9218" name="Picture 2">
            <a:extLst>
              <a:ext uri="{FF2B5EF4-FFF2-40B4-BE49-F238E27FC236}">
                <a16:creationId xmlns:a16="http://schemas.microsoft.com/office/drawing/2014/main" id="{12AFB7F7-9B46-3142-ABB4-3547D95FB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472"/>
          <a:stretch/>
        </p:blipFill>
        <p:spPr bwMode="auto">
          <a:xfrm>
            <a:off x="706749" y="1212551"/>
            <a:ext cx="1322056" cy="67041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E421339F-73EE-C04D-827F-3BE478FDBE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649"/>
          <a:stretch/>
        </p:blipFill>
        <p:spPr bwMode="auto">
          <a:xfrm>
            <a:off x="310555" y="2548102"/>
            <a:ext cx="2821952" cy="10417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4D91050A-F754-2541-A4F6-2D2388D002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06" y="3919769"/>
            <a:ext cx="6877920" cy="9047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iagram">
            <a:extLst>
              <a:ext uri="{FF2B5EF4-FFF2-40B4-BE49-F238E27FC236}">
                <a16:creationId xmlns:a16="http://schemas.microsoft.com/office/drawing/2014/main" id="{D3264F88-5447-B245-B2C0-A02BF57614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026" t="5067" r="76856" b="71538"/>
          <a:stretch/>
        </p:blipFill>
        <p:spPr bwMode="auto">
          <a:xfrm>
            <a:off x="10053461" y="214558"/>
            <a:ext cx="1364533" cy="13521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767932-AFAC-6645-9C30-92D0C4D07BE0}"/>
              </a:ext>
            </a:extLst>
          </p:cNvPr>
          <p:cNvSpPr txBox="1"/>
          <p:nvPr/>
        </p:nvSpPr>
        <p:spPr>
          <a:xfrm>
            <a:off x="11479540" y="2811838"/>
            <a:ext cx="894080" cy="369332"/>
          </a:xfrm>
          <a:prstGeom prst="rect">
            <a:avLst/>
          </a:prstGeom>
          <a:noFill/>
        </p:spPr>
        <p:txBody>
          <a:bodyPr wrap="square" rtlCol="0">
            <a:spAutoFit/>
          </a:bodyPr>
          <a:lstStyle/>
          <a:p>
            <a:r>
              <a:rPr lang="en-US" dirty="0"/>
              <a:t>1.714</a:t>
            </a:r>
          </a:p>
        </p:txBody>
      </p:sp>
      <p:sp>
        <p:nvSpPr>
          <p:cNvPr id="12" name="TextBox 11">
            <a:extLst>
              <a:ext uri="{FF2B5EF4-FFF2-40B4-BE49-F238E27FC236}">
                <a16:creationId xmlns:a16="http://schemas.microsoft.com/office/drawing/2014/main" id="{5983A891-4654-C548-8D5F-BCCBC57387A0}"/>
              </a:ext>
            </a:extLst>
          </p:cNvPr>
          <p:cNvSpPr txBox="1"/>
          <p:nvPr/>
        </p:nvSpPr>
        <p:spPr>
          <a:xfrm>
            <a:off x="11425953" y="4299169"/>
            <a:ext cx="894080" cy="369332"/>
          </a:xfrm>
          <a:prstGeom prst="rect">
            <a:avLst/>
          </a:prstGeom>
          <a:noFill/>
        </p:spPr>
        <p:txBody>
          <a:bodyPr wrap="square" rtlCol="0">
            <a:spAutoFit/>
          </a:bodyPr>
          <a:lstStyle/>
          <a:p>
            <a:r>
              <a:rPr lang="en-US" dirty="0"/>
              <a:t>1.502</a:t>
            </a:r>
          </a:p>
        </p:txBody>
      </p:sp>
      <p:pic>
        <p:nvPicPr>
          <p:cNvPr id="16" name="Picture 2">
            <a:extLst>
              <a:ext uri="{FF2B5EF4-FFF2-40B4-BE49-F238E27FC236}">
                <a16:creationId xmlns:a16="http://schemas.microsoft.com/office/drawing/2014/main" id="{173004C9-14AD-3649-82F5-7EABC72870F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7828" t="13519" b="58782"/>
          <a:stretch/>
        </p:blipFill>
        <p:spPr bwMode="auto">
          <a:xfrm>
            <a:off x="10125279" y="5141094"/>
            <a:ext cx="1396562" cy="12836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BF92474-5BDE-974C-AF4B-3BFBA28D2903}"/>
              </a:ext>
            </a:extLst>
          </p:cNvPr>
          <p:cNvSpPr txBox="1"/>
          <p:nvPr/>
        </p:nvSpPr>
        <p:spPr>
          <a:xfrm>
            <a:off x="11417994" y="5588517"/>
            <a:ext cx="894080" cy="369332"/>
          </a:xfrm>
          <a:prstGeom prst="rect">
            <a:avLst/>
          </a:prstGeom>
          <a:noFill/>
        </p:spPr>
        <p:txBody>
          <a:bodyPr wrap="square" rtlCol="0">
            <a:spAutoFit/>
          </a:bodyPr>
          <a:lstStyle/>
          <a:p>
            <a:r>
              <a:rPr lang="en-US" dirty="0"/>
              <a:t>0.002</a:t>
            </a:r>
          </a:p>
        </p:txBody>
      </p:sp>
      <p:sp>
        <p:nvSpPr>
          <p:cNvPr id="18" name="TextBox 17">
            <a:extLst>
              <a:ext uri="{FF2B5EF4-FFF2-40B4-BE49-F238E27FC236}">
                <a16:creationId xmlns:a16="http://schemas.microsoft.com/office/drawing/2014/main" id="{D29A60C5-4190-944B-9DE6-719ABD3DD156}"/>
              </a:ext>
            </a:extLst>
          </p:cNvPr>
          <p:cNvSpPr txBox="1"/>
          <p:nvPr/>
        </p:nvSpPr>
        <p:spPr>
          <a:xfrm>
            <a:off x="10627761" y="6385556"/>
            <a:ext cx="894080" cy="369332"/>
          </a:xfrm>
          <a:prstGeom prst="rect">
            <a:avLst/>
          </a:prstGeom>
          <a:noFill/>
        </p:spPr>
        <p:txBody>
          <a:bodyPr wrap="square" rtlCol="0">
            <a:spAutoFit/>
          </a:bodyPr>
          <a:lstStyle/>
          <a:p>
            <a:r>
              <a:rPr lang="en-US" dirty="0"/>
              <a:t>…</a:t>
            </a:r>
          </a:p>
        </p:txBody>
      </p:sp>
      <p:sp>
        <p:nvSpPr>
          <p:cNvPr id="19" name="TextBox 18">
            <a:extLst>
              <a:ext uri="{FF2B5EF4-FFF2-40B4-BE49-F238E27FC236}">
                <a16:creationId xmlns:a16="http://schemas.microsoft.com/office/drawing/2014/main" id="{77F22352-FE61-0F46-B42A-FFD5B9CBA391}"/>
              </a:ext>
            </a:extLst>
          </p:cNvPr>
          <p:cNvSpPr txBox="1"/>
          <p:nvPr/>
        </p:nvSpPr>
        <p:spPr>
          <a:xfrm>
            <a:off x="7426557" y="2414478"/>
            <a:ext cx="1366923" cy="646331"/>
          </a:xfrm>
          <a:prstGeom prst="rect">
            <a:avLst/>
          </a:prstGeom>
          <a:noFill/>
        </p:spPr>
        <p:txBody>
          <a:bodyPr wrap="square" rtlCol="0">
            <a:spAutoFit/>
          </a:bodyPr>
          <a:lstStyle/>
          <a:p>
            <a:r>
              <a:rPr lang="en-US" dirty="0"/>
              <a:t>Latent distribution</a:t>
            </a:r>
          </a:p>
        </p:txBody>
      </p:sp>
      <p:pic>
        <p:nvPicPr>
          <p:cNvPr id="50" name="Picture 2" descr="diagram">
            <a:extLst>
              <a:ext uri="{FF2B5EF4-FFF2-40B4-BE49-F238E27FC236}">
                <a16:creationId xmlns:a16="http://schemas.microsoft.com/office/drawing/2014/main" id="{16B4503C-FD75-DB4C-AC44-CF54629EAA4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1324" t="6146" r="55255" b="71538"/>
          <a:stretch/>
        </p:blipFill>
        <p:spPr bwMode="auto">
          <a:xfrm>
            <a:off x="10125279" y="2380368"/>
            <a:ext cx="1297141" cy="1289826"/>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a:extLst>
              <a:ext uri="{FF2B5EF4-FFF2-40B4-BE49-F238E27FC236}">
                <a16:creationId xmlns:a16="http://schemas.microsoft.com/office/drawing/2014/main" id="{0336B932-1FAC-2048-8BC9-3E8897F95141}"/>
              </a:ext>
            </a:extLst>
          </p:cNvPr>
          <p:cNvCxnSpPr>
            <a:cxnSpLocks/>
          </p:cNvCxnSpPr>
          <p:nvPr/>
        </p:nvCxnSpPr>
        <p:spPr>
          <a:xfrm>
            <a:off x="10813967" y="1674559"/>
            <a:ext cx="0" cy="57064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10EDE14-F4AF-6947-91CB-A2C9771115A4}"/>
              </a:ext>
            </a:extLst>
          </p:cNvPr>
          <p:cNvGrpSpPr/>
          <p:nvPr/>
        </p:nvGrpSpPr>
        <p:grpSpPr>
          <a:xfrm>
            <a:off x="7125464" y="3127798"/>
            <a:ext cx="2668776" cy="876806"/>
            <a:chOff x="7125464" y="3127798"/>
            <a:chExt cx="2668776" cy="876806"/>
          </a:xfrm>
        </p:grpSpPr>
        <p:sp>
          <p:nvSpPr>
            <p:cNvPr id="10" name="Freeform 9">
              <a:extLst>
                <a:ext uri="{FF2B5EF4-FFF2-40B4-BE49-F238E27FC236}">
                  <a16:creationId xmlns:a16="http://schemas.microsoft.com/office/drawing/2014/main" id="{411CF858-34AA-9B48-AB24-0A05802C4C31}"/>
                </a:ext>
              </a:extLst>
            </p:cNvPr>
            <p:cNvSpPr/>
            <p:nvPr/>
          </p:nvSpPr>
          <p:spPr>
            <a:xfrm>
              <a:off x="7125464" y="3302623"/>
              <a:ext cx="1577626" cy="701981"/>
            </a:xfrm>
            <a:custGeom>
              <a:avLst/>
              <a:gdLst>
                <a:gd name="connsiteX0" fmla="*/ 1254617 w 2087754"/>
                <a:gd name="connsiteY0" fmla="*/ 130160 h 2010173"/>
                <a:gd name="connsiteX1" fmla="*/ 4937 w 2087754"/>
                <a:gd name="connsiteY1" fmla="*/ 983600 h 2010173"/>
                <a:gd name="connsiteX2" fmla="*/ 1752457 w 2087754"/>
                <a:gd name="connsiteY2" fmla="*/ 2009760 h 2010173"/>
                <a:gd name="connsiteX3" fmla="*/ 1224137 w 2087754"/>
                <a:gd name="connsiteY3" fmla="*/ 861680 h 2010173"/>
                <a:gd name="connsiteX4" fmla="*/ 2087737 w 2087754"/>
                <a:gd name="connsiteY4" fmla="*/ 79360 h 2010173"/>
                <a:gd name="connsiteX5" fmla="*/ 1254617 w 2087754"/>
                <a:gd name="connsiteY5" fmla="*/ 130160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7754" h="2010173">
                  <a:moveTo>
                    <a:pt x="1254617" y="130160"/>
                  </a:moveTo>
                  <a:cubicBezTo>
                    <a:pt x="907484" y="280867"/>
                    <a:pt x="-78036" y="670333"/>
                    <a:pt x="4937" y="983600"/>
                  </a:cubicBezTo>
                  <a:cubicBezTo>
                    <a:pt x="87910" y="1296867"/>
                    <a:pt x="1549257" y="2030080"/>
                    <a:pt x="1752457" y="2009760"/>
                  </a:cubicBezTo>
                  <a:cubicBezTo>
                    <a:pt x="1955657" y="1989440"/>
                    <a:pt x="1168257" y="1183413"/>
                    <a:pt x="1224137" y="861680"/>
                  </a:cubicBezTo>
                  <a:cubicBezTo>
                    <a:pt x="1280017" y="539947"/>
                    <a:pt x="2084350" y="202973"/>
                    <a:pt x="2087737" y="79360"/>
                  </a:cubicBezTo>
                  <a:cubicBezTo>
                    <a:pt x="2091124" y="-44253"/>
                    <a:pt x="1601750" y="-20547"/>
                    <a:pt x="1254617" y="13016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238F9AA6-D2EA-E646-A7AE-08AD1B083D31}"/>
                </a:ext>
              </a:extLst>
            </p:cNvPr>
            <p:cNvCxnSpPr>
              <a:cxnSpLocks/>
            </p:cNvCxnSpPr>
            <p:nvPr/>
          </p:nvCxnSpPr>
          <p:spPr>
            <a:xfrm flipV="1">
              <a:off x="7914277" y="3127798"/>
              <a:ext cx="1879963" cy="45043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ross 64">
              <a:extLst>
                <a:ext uri="{FF2B5EF4-FFF2-40B4-BE49-F238E27FC236}">
                  <a16:creationId xmlns:a16="http://schemas.microsoft.com/office/drawing/2014/main" id="{989223AD-21D7-964E-A5AA-879ACDCC3071}"/>
                </a:ext>
              </a:extLst>
            </p:cNvPr>
            <p:cNvSpPr/>
            <p:nvPr/>
          </p:nvSpPr>
          <p:spPr>
            <a:xfrm>
              <a:off x="7722400" y="3524694"/>
              <a:ext cx="140639" cy="142427"/>
            </a:xfrm>
            <a:prstGeom prst="plus">
              <a:avLst>
                <a:gd name="adj" fmla="val 46193"/>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67" name="TextBox 66">
              <a:extLst>
                <a:ext uri="{FF2B5EF4-FFF2-40B4-BE49-F238E27FC236}">
                  <a16:creationId xmlns:a16="http://schemas.microsoft.com/office/drawing/2014/main" id="{F382E325-D2CF-4249-A5B5-E983944B3E8D}"/>
                </a:ext>
              </a:extLst>
            </p:cNvPr>
            <p:cNvSpPr txBox="1"/>
            <p:nvPr/>
          </p:nvSpPr>
          <p:spPr>
            <a:xfrm>
              <a:off x="8905478" y="3233546"/>
              <a:ext cx="553902" cy="461665"/>
            </a:xfrm>
            <a:prstGeom prst="rect">
              <a:avLst/>
            </a:prstGeom>
            <a:noFill/>
          </p:spPr>
          <p:txBody>
            <a:bodyPr wrap="square" rtlCol="0">
              <a:spAutoFit/>
            </a:bodyPr>
            <a:lstStyle/>
            <a:p>
              <a:r>
                <a:rPr lang="en-US" sz="2400" dirty="0"/>
                <a:t>G</a:t>
              </a:r>
            </a:p>
          </p:txBody>
        </p:sp>
      </p:grpSp>
      <p:grpSp>
        <p:nvGrpSpPr>
          <p:cNvPr id="71" name="Group 70">
            <a:extLst>
              <a:ext uri="{FF2B5EF4-FFF2-40B4-BE49-F238E27FC236}">
                <a16:creationId xmlns:a16="http://schemas.microsoft.com/office/drawing/2014/main" id="{7840F0FF-8C3A-BA47-AE4D-9B25E4D16423}"/>
              </a:ext>
            </a:extLst>
          </p:cNvPr>
          <p:cNvGrpSpPr/>
          <p:nvPr/>
        </p:nvGrpSpPr>
        <p:grpSpPr>
          <a:xfrm>
            <a:off x="8039698" y="3786085"/>
            <a:ext cx="1635011" cy="664668"/>
            <a:chOff x="8039698" y="3786085"/>
            <a:chExt cx="1635011" cy="664668"/>
          </a:xfrm>
        </p:grpSpPr>
        <p:cxnSp>
          <p:nvCxnSpPr>
            <p:cNvPr id="29" name="Straight Arrow Connector 28">
              <a:extLst>
                <a:ext uri="{FF2B5EF4-FFF2-40B4-BE49-F238E27FC236}">
                  <a16:creationId xmlns:a16="http://schemas.microsoft.com/office/drawing/2014/main" id="{E98128A9-BB2B-3F48-BAF1-803EE8922451}"/>
                </a:ext>
              </a:extLst>
            </p:cNvPr>
            <p:cNvCxnSpPr>
              <a:cxnSpLocks/>
            </p:cNvCxnSpPr>
            <p:nvPr/>
          </p:nvCxnSpPr>
          <p:spPr>
            <a:xfrm>
              <a:off x="8171547" y="3887955"/>
              <a:ext cx="1503162" cy="56279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Cross 69">
              <a:extLst>
                <a:ext uri="{FF2B5EF4-FFF2-40B4-BE49-F238E27FC236}">
                  <a16:creationId xmlns:a16="http://schemas.microsoft.com/office/drawing/2014/main" id="{AE027B42-40EF-9140-925B-E434452BFD52}"/>
                </a:ext>
              </a:extLst>
            </p:cNvPr>
            <p:cNvSpPr/>
            <p:nvPr/>
          </p:nvSpPr>
          <p:spPr>
            <a:xfrm>
              <a:off x="8039698" y="3786085"/>
              <a:ext cx="140639" cy="142427"/>
            </a:xfrm>
            <a:prstGeom prst="plus">
              <a:avLst>
                <a:gd name="adj" fmla="val 46193"/>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74" name="TextBox 73">
              <a:extLst>
                <a:ext uri="{FF2B5EF4-FFF2-40B4-BE49-F238E27FC236}">
                  <a16:creationId xmlns:a16="http://schemas.microsoft.com/office/drawing/2014/main" id="{F49FC179-F6FF-A44A-A831-36C20752C577}"/>
                </a:ext>
              </a:extLst>
            </p:cNvPr>
            <p:cNvSpPr txBox="1"/>
            <p:nvPr/>
          </p:nvSpPr>
          <p:spPr>
            <a:xfrm>
              <a:off x="8926340" y="3887955"/>
              <a:ext cx="553902" cy="461665"/>
            </a:xfrm>
            <a:prstGeom prst="rect">
              <a:avLst/>
            </a:prstGeom>
            <a:noFill/>
          </p:spPr>
          <p:txBody>
            <a:bodyPr wrap="square" rtlCol="0">
              <a:spAutoFit/>
            </a:bodyPr>
            <a:lstStyle/>
            <a:p>
              <a:r>
                <a:rPr lang="en-US" sz="2400" dirty="0"/>
                <a:t>G</a:t>
              </a:r>
            </a:p>
          </p:txBody>
        </p:sp>
      </p:grpSp>
      <p:grpSp>
        <p:nvGrpSpPr>
          <p:cNvPr id="69" name="Group 68">
            <a:extLst>
              <a:ext uri="{FF2B5EF4-FFF2-40B4-BE49-F238E27FC236}">
                <a16:creationId xmlns:a16="http://schemas.microsoft.com/office/drawing/2014/main" id="{3D6FC8CC-2F23-E542-8E6A-FEBB97DA24BB}"/>
              </a:ext>
            </a:extLst>
          </p:cNvPr>
          <p:cNvGrpSpPr/>
          <p:nvPr/>
        </p:nvGrpSpPr>
        <p:grpSpPr>
          <a:xfrm>
            <a:off x="8180337" y="4361158"/>
            <a:ext cx="1494372" cy="1337458"/>
            <a:chOff x="8180337" y="4361158"/>
            <a:chExt cx="1494372" cy="1337458"/>
          </a:xfrm>
        </p:grpSpPr>
        <p:cxnSp>
          <p:nvCxnSpPr>
            <p:cNvPr id="30" name="Straight Arrow Connector 29">
              <a:extLst>
                <a:ext uri="{FF2B5EF4-FFF2-40B4-BE49-F238E27FC236}">
                  <a16:creationId xmlns:a16="http://schemas.microsoft.com/office/drawing/2014/main" id="{E766053B-B1CB-4B45-A022-05115BD9E4A6}"/>
                </a:ext>
              </a:extLst>
            </p:cNvPr>
            <p:cNvCxnSpPr>
              <a:cxnSpLocks/>
            </p:cNvCxnSpPr>
            <p:nvPr/>
          </p:nvCxnSpPr>
          <p:spPr>
            <a:xfrm>
              <a:off x="8337881" y="4542364"/>
              <a:ext cx="1336828" cy="115625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Cross 71">
              <a:extLst>
                <a:ext uri="{FF2B5EF4-FFF2-40B4-BE49-F238E27FC236}">
                  <a16:creationId xmlns:a16="http://schemas.microsoft.com/office/drawing/2014/main" id="{FF8B05D8-3E88-1D4F-BF74-E920123EB814}"/>
                </a:ext>
              </a:extLst>
            </p:cNvPr>
            <p:cNvSpPr/>
            <p:nvPr/>
          </p:nvSpPr>
          <p:spPr>
            <a:xfrm>
              <a:off x="8180337" y="4361158"/>
              <a:ext cx="140639" cy="142427"/>
            </a:xfrm>
            <a:prstGeom prst="plus">
              <a:avLst>
                <a:gd name="adj" fmla="val 46193"/>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75" name="TextBox 74">
              <a:extLst>
                <a:ext uri="{FF2B5EF4-FFF2-40B4-BE49-F238E27FC236}">
                  <a16:creationId xmlns:a16="http://schemas.microsoft.com/office/drawing/2014/main" id="{6307A9B1-0F33-5B4E-A2E6-2DC988A3FC69}"/>
                </a:ext>
              </a:extLst>
            </p:cNvPr>
            <p:cNvSpPr txBox="1"/>
            <p:nvPr/>
          </p:nvSpPr>
          <p:spPr>
            <a:xfrm>
              <a:off x="8923128" y="4787078"/>
              <a:ext cx="553902" cy="461665"/>
            </a:xfrm>
            <a:prstGeom prst="rect">
              <a:avLst/>
            </a:prstGeom>
            <a:noFill/>
          </p:spPr>
          <p:txBody>
            <a:bodyPr wrap="square" rtlCol="0">
              <a:spAutoFit/>
            </a:bodyPr>
            <a:lstStyle/>
            <a:p>
              <a:r>
                <a:rPr lang="en-US" sz="2400" dirty="0"/>
                <a:t>G</a:t>
              </a:r>
            </a:p>
          </p:txBody>
        </p:sp>
      </p:grpSp>
      <p:pic>
        <p:nvPicPr>
          <p:cNvPr id="80" name="Picture 4">
            <a:extLst>
              <a:ext uri="{FF2B5EF4-FFF2-40B4-BE49-F238E27FC236}">
                <a16:creationId xmlns:a16="http://schemas.microsoft.com/office/drawing/2014/main" id="{2BCF361E-72E0-B847-824F-BDB5075B95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616" r="29818"/>
          <a:stretch/>
        </p:blipFill>
        <p:spPr bwMode="auto">
          <a:xfrm>
            <a:off x="3162289" y="2548102"/>
            <a:ext cx="1040557" cy="10417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a:extLst>
              <a:ext uri="{FF2B5EF4-FFF2-40B4-BE49-F238E27FC236}">
                <a16:creationId xmlns:a16="http://schemas.microsoft.com/office/drawing/2014/main" id="{F67FFF34-AC39-1649-89C4-DBEEEBF3EF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472"/>
          <a:stretch/>
        </p:blipFill>
        <p:spPr bwMode="auto">
          <a:xfrm>
            <a:off x="3530066" y="1212551"/>
            <a:ext cx="1322061" cy="670414"/>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a:extLst>
              <a:ext uri="{FF2B5EF4-FFF2-40B4-BE49-F238E27FC236}">
                <a16:creationId xmlns:a16="http://schemas.microsoft.com/office/drawing/2014/main" id="{52A8BBBD-FFFB-CD46-9C1D-E917344BDF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86" r="33282"/>
          <a:stretch/>
        </p:blipFill>
        <p:spPr bwMode="auto">
          <a:xfrm>
            <a:off x="2095974" y="1212551"/>
            <a:ext cx="1366923" cy="67041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a:extLst>
              <a:ext uri="{FF2B5EF4-FFF2-40B4-BE49-F238E27FC236}">
                <a16:creationId xmlns:a16="http://schemas.microsoft.com/office/drawing/2014/main" id="{22ACF711-7557-3243-AEA9-19E53225AD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868"/>
          <a:stretch/>
        </p:blipFill>
        <p:spPr bwMode="auto">
          <a:xfrm>
            <a:off x="4199254" y="2551266"/>
            <a:ext cx="1688773" cy="10417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diagram">
            <a:extLst>
              <a:ext uri="{FF2B5EF4-FFF2-40B4-BE49-F238E27FC236}">
                <a16:creationId xmlns:a16="http://schemas.microsoft.com/office/drawing/2014/main" id="{B881879C-AD25-404A-9FB0-1DE7219EA1B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937" t="6335" r="41642" b="71349"/>
          <a:stretch/>
        </p:blipFill>
        <p:spPr bwMode="auto">
          <a:xfrm>
            <a:off x="10119268" y="3738440"/>
            <a:ext cx="1297141" cy="128982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3CABA918-A95A-7046-9654-B1E4A5D7EA18}"/>
              </a:ext>
            </a:extLst>
          </p:cNvPr>
          <p:cNvSpPr txBox="1"/>
          <p:nvPr/>
        </p:nvSpPr>
        <p:spPr>
          <a:xfrm>
            <a:off x="6280931" y="1036551"/>
            <a:ext cx="3266691" cy="646331"/>
          </a:xfrm>
          <a:prstGeom prst="rect">
            <a:avLst/>
          </a:prstGeom>
          <a:noFill/>
        </p:spPr>
        <p:txBody>
          <a:bodyPr wrap="square" rtlCol="0">
            <a:spAutoFit/>
          </a:bodyPr>
          <a:lstStyle/>
          <a:p>
            <a:r>
              <a:rPr lang="en-US" dirty="0"/>
              <a:t>Likelihoods not possible with GAN models</a:t>
            </a:r>
          </a:p>
        </p:txBody>
      </p:sp>
      <p:sp>
        <p:nvSpPr>
          <p:cNvPr id="79" name="TextBox 78">
            <a:extLst>
              <a:ext uri="{FF2B5EF4-FFF2-40B4-BE49-F238E27FC236}">
                <a16:creationId xmlns:a16="http://schemas.microsoft.com/office/drawing/2014/main" id="{AA41B934-5532-814F-A360-C768470BD723}"/>
              </a:ext>
            </a:extLst>
          </p:cNvPr>
          <p:cNvSpPr txBox="1"/>
          <p:nvPr/>
        </p:nvSpPr>
        <p:spPr>
          <a:xfrm>
            <a:off x="282227" y="5156343"/>
            <a:ext cx="4937760" cy="369332"/>
          </a:xfrm>
          <a:prstGeom prst="rect">
            <a:avLst/>
          </a:prstGeom>
          <a:noFill/>
        </p:spPr>
        <p:txBody>
          <a:bodyPr wrap="square" rtlCol="0">
            <a:spAutoFit/>
          </a:bodyPr>
          <a:lstStyle/>
          <a:p>
            <a:r>
              <a:rPr lang="en-US" dirty="0"/>
              <a:t>We re-cast the posterior as an optimization over w:</a:t>
            </a:r>
          </a:p>
        </p:txBody>
      </p:sp>
      <p:pic>
        <p:nvPicPr>
          <p:cNvPr id="93" name="Picture 14">
            <a:extLst>
              <a:ext uri="{FF2B5EF4-FFF2-40B4-BE49-F238E27FC236}">
                <a16:creationId xmlns:a16="http://schemas.microsoft.com/office/drawing/2014/main" id="{D4B55590-4E51-5B46-991D-22CD3DA94E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2522"/>
          <a:stretch/>
        </p:blipFill>
        <p:spPr bwMode="auto">
          <a:xfrm>
            <a:off x="558401" y="5456896"/>
            <a:ext cx="2574106" cy="85495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4">
            <a:extLst>
              <a:ext uri="{FF2B5EF4-FFF2-40B4-BE49-F238E27FC236}">
                <a16:creationId xmlns:a16="http://schemas.microsoft.com/office/drawing/2014/main" id="{6D9FE5FB-FEF7-C847-A559-D7450677DC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849" r="793"/>
          <a:stretch/>
        </p:blipFill>
        <p:spPr bwMode="auto">
          <a:xfrm>
            <a:off x="3132507" y="5456896"/>
            <a:ext cx="4214003" cy="854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720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2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22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9" grpId="0"/>
      <p:bldP spid="78" grpId="0"/>
      <p:bldP spid="7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14AB1-4A85-E34B-A04A-85D709904124}"/>
              </a:ext>
            </a:extLst>
          </p:cNvPr>
          <p:cNvSpPr>
            <a:spLocks noGrp="1"/>
          </p:cNvSpPr>
          <p:nvPr>
            <p:ph type="title"/>
          </p:nvPr>
        </p:nvSpPr>
        <p:spPr>
          <a:xfrm>
            <a:off x="0" y="-8131"/>
            <a:ext cx="12192000" cy="877105"/>
          </a:xfrm>
        </p:spPr>
        <p:txBody>
          <a:bodyPr>
            <a:normAutofit/>
          </a:bodyPr>
          <a:lstStyle/>
          <a:p>
            <a:r>
              <a:rPr lang="en-US" dirty="0"/>
              <a:t>Sampling multiple reconstructions through Variational Inference</a:t>
            </a:r>
          </a:p>
        </p:txBody>
      </p:sp>
      <p:sp>
        <p:nvSpPr>
          <p:cNvPr id="3" name="Content Placeholder 2">
            <a:extLst>
              <a:ext uri="{FF2B5EF4-FFF2-40B4-BE49-F238E27FC236}">
                <a16:creationId xmlns:a16="http://schemas.microsoft.com/office/drawing/2014/main" id="{6957B867-4556-9445-B3CA-12B4E19E5307}"/>
              </a:ext>
            </a:extLst>
          </p:cNvPr>
          <p:cNvSpPr>
            <a:spLocks noGrp="1"/>
          </p:cNvSpPr>
          <p:nvPr>
            <p:ph idx="1"/>
          </p:nvPr>
        </p:nvSpPr>
        <p:spPr>
          <a:xfrm>
            <a:off x="171030" y="1638544"/>
            <a:ext cx="10515600" cy="1536663"/>
          </a:xfrm>
        </p:spPr>
        <p:txBody>
          <a:bodyPr>
            <a:normAutofit/>
          </a:bodyPr>
          <a:lstStyle/>
          <a:p>
            <a:endParaRPr lang="en-US" sz="2000" dirty="0"/>
          </a:p>
          <a:p>
            <a:endParaRPr lang="en-US" sz="2000" dirty="0"/>
          </a:p>
          <a:p>
            <a:r>
              <a:rPr lang="en-US" sz="2000" dirty="0"/>
              <a:t>We approximate the integral through Monte-Carlo sampling</a:t>
            </a:r>
          </a:p>
        </p:txBody>
      </p:sp>
      <p:pic>
        <p:nvPicPr>
          <p:cNvPr id="10242" name="Picture 2">
            <a:extLst>
              <a:ext uri="{FF2B5EF4-FFF2-40B4-BE49-F238E27FC236}">
                <a16:creationId xmlns:a16="http://schemas.microsoft.com/office/drawing/2014/main" id="{DE3968A9-7686-714A-9F87-3C41BABA0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367"/>
          <a:stretch/>
        </p:blipFill>
        <p:spPr bwMode="auto">
          <a:xfrm>
            <a:off x="171031" y="1638544"/>
            <a:ext cx="3111666" cy="624173"/>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7">
            <a:extLst>
              <a:ext uri="{FF2B5EF4-FFF2-40B4-BE49-F238E27FC236}">
                <a16:creationId xmlns:a16="http://schemas.microsoft.com/office/drawing/2014/main" id="{5E839E64-193A-6F4E-B1A2-3117C15BC458}"/>
              </a:ext>
            </a:extLst>
          </p:cNvPr>
          <p:cNvSpPr/>
          <p:nvPr/>
        </p:nvSpPr>
        <p:spPr>
          <a:xfrm>
            <a:off x="7572436" y="1620061"/>
            <a:ext cx="1971040" cy="895588"/>
          </a:xfrm>
          <a:custGeom>
            <a:avLst/>
            <a:gdLst>
              <a:gd name="connsiteX0" fmla="*/ 1254617 w 2087754"/>
              <a:gd name="connsiteY0" fmla="*/ 130160 h 2010173"/>
              <a:gd name="connsiteX1" fmla="*/ 4937 w 2087754"/>
              <a:gd name="connsiteY1" fmla="*/ 983600 h 2010173"/>
              <a:gd name="connsiteX2" fmla="*/ 1752457 w 2087754"/>
              <a:gd name="connsiteY2" fmla="*/ 2009760 h 2010173"/>
              <a:gd name="connsiteX3" fmla="*/ 1224137 w 2087754"/>
              <a:gd name="connsiteY3" fmla="*/ 861680 h 2010173"/>
              <a:gd name="connsiteX4" fmla="*/ 2087737 w 2087754"/>
              <a:gd name="connsiteY4" fmla="*/ 79360 h 2010173"/>
              <a:gd name="connsiteX5" fmla="*/ 1254617 w 2087754"/>
              <a:gd name="connsiteY5" fmla="*/ 130160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7754" h="2010173">
                <a:moveTo>
                  <a:pt x="1254617" y="130160"/>
                </a:moveTo>
                <a:cubicBezTo>
                  <a:pt x="907484" y="280867"/>
                  <a:pt x="-78036" y="670333"/>
                  <a:pt x="4937" y="983600"/>
                </a:cubicBezTo>
                <a:cubicBezTo>
                  <a:pt x="87910" y="1296867"/>
                  <a:pt x="1549257" y="2030080"/>
                  <a:pt x="1752457" y="2009760"/>
                </a:cubicBezTo>
                <a:cubicBezTo>
                  <a:pt x="1955657" y="1989440"/>
                  <a:pt x="1168257" y="1183413"/>
                  <a:pt x="1224137" y="861680"/>
                </a:cubicBezTo>
                <a:cubicBezTo>
                  <a:pt x="1280017" y="539947"/>
                  <a:pt x="2084350" y="202973"/>
                  <a:pt x="2087737" y="79360"/>
                </a:cubicBezTo>
                <a:cubicBezTo>
                  <a:pt x="2091124" y="-44253"/>
                  <a:pt x="1601750" y="-20547"/>
                  <a:pt x="1254617" y="130160"/>
                </a:cubicBezTo>
                <a:close/>
              </a:path>
            </a:pathLst>
          </a:custGeom>
          <a:solidFill>
            <a:srgbClr val="00B05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07F763-DB73-FB4D-8D90-78A6A26B2F02}"/>
              </a:ext>
            </a:extLst>
          </p:cNvPr>
          <p:cNvSpPr txBox="1"/>
          <p:nvPr/>
        </p:nvSpPr>
        <p:spPr>
          <a:xfrm>
            <a:off x="8351416" y="2451218"/>
            <a:ext cx="1366923" cy="369332"/>
          </a:xfrm>
          <a:prstGeom prst="rect">
            <a:avLst/>
          </a:prstGeom>
          <a:noFill/>
        </p:spPr>
        <p:txBody>
          <a:bodyPr wrap="square" rtlCol="0">
            <a:spAutoFit/>
          </a:bodyPr>
          <a:lstStyle/>
          <a:p>
            <a:r>
              <a:rPr lang="en-US" dirty="0">
                <a:solidFill>
                  <a:schemeClr val="accent6">
                    <a:lumMod val="75000"/>
                  </a:schemeClr>
                </a:solidFill>
              </a:rPr>
              <a:t>q(w|</a:t>
            </a:r>
            <a:r>
              <a:rPr lang="el-GR" dirty="0">
                <a:solidFill>
                  <a:schemeClr val="accent6">
                    <a:lumMod val="75000"/>
                  </a:schemeClr>
                </a:solidFill>
              </a:rPr>
              <a:t>θ</a:t>
            </a:r>
            <a:r>
              <a:rPr lang="en-US" dirty="0">
                <a:solidFill>
                  <a:schemeClr val="accent6">
                    <a:lumMod val="75000"/>
                  </a:schemeClr>
                </a:solidFill>
              </a:rPr>
              <a:t>)</a:t>
            </a:r>
          </a:p>
        </p:txBody>
      </p:sp>
      <p:pic>
        <p:nvPicPr>
          <p:cNvPr id="10244" name="Picture 4">
            <a:extLst>
              <a:ext uri="{FF2B5EF4-FFF2-40B4-BE49-F238E27FC236}">
                <a16:creationId xmlns:a16="http://schemas.microsoft.com/office/drawing/2014/main" id="{F21D9E41-B6ED-C542-A8A1-C76D903BF1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7105" r="84550" b="3273"/>
          <a:stretch/>
        </p:blipFill>
        <p:spPr bwMode="auto">
          <a:xfrm>
            <a:off x="0" y="4295933"/>
            <a:ext cx="1883664" cy="153666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E842C919-7F3A-7746-9B09-57630B0FB04A}"/>
              </a:ext>
            </a:extLst>
          </p:cNvPr>
          <p:cNvGrpSpPr/>
          <p:nvPr/>
        </p:nvGrpSpPr>
        <p:grpSpPr>
          <a:xfrm>
            <a:off x="7724014" y="781102"/>
            <a:ext cx="4296956" cy="2647898"/>
            <a:chOff x="7724014" y="781102"/>
            <a:chExt cx="4296956" cy="2647898"/>
          </a:xfrm>
        </p:grpSpPr>
        <p:sp>
          <p:nvSpPr>
            <p:cNvPr id="6" name="TextBox 5">
              <a:extLst>
                <a:ext uri="{FF2B5EF4-FFF2-40B4-BE49-F238E27FC236}">
                  <a16:creationId xmlns:a16="http://schemas.microsoft.com/office/drawing/2014/main" id="{55319500-09E3-664A-B623-308F29A88CCC}"/>
                </a:ext>
              </a:extLst>
            </p:cNvPr>
            <p:cNvSpPr txBox="1"/>
            <p:nvPr/>
          </p:nvSpPr>
          <p:spPr>
            <a:xfrm>
              <a:off x="7829365" y="1406021"/>
              <a:ext cx="1366923" cy="369332"/>
            </a:xfrm>
            <a:prstGeom prst="rect">
              <a:avLst/>
            </a:prstGeom>
            <a:noFill/>
          </p:spPr>
          <p:txBody>
            <a:bodyPr wrap="square" rtlCol="0">
              <a:spAutoFit/>
            </a:bodyPr>
            <a:lstStyle/>
            <a:p>
              <a:r>
                <a:rPr lang="en-US" dirty="0">
                  <a:solidFill>
                    <a:schemeClr val="accent1"/>
                  </a:solidFill>
                </a:rPr>
                <a:t>p(</a:t>
              </a:r>
              <a:r>
                <a:rPr lang="en-US" dirty="0" err="1">
                  <a:solidFill>
                    <a:schemeClr val="accent1"/>
                  </a:solidFill>
                </a:rPr>
                <a:t>w|I</a:t>
              </a:r>
              <a:r>
                <a:rPr lang="en-US" dirty="0">
                  <a:solidFill>
                    <a:schemeClr val="accent1"/>
                  </a:solidFill>
                </a:rPr>
                <a:t>)</a:t>
              </a:r>
            </a:p>
          </p:txBody>
        </p:sp>
        <p:pic>
          <p:nvPicPr>
            <p:cNvPr id="17" name="Picture 2" descr="diagram">
              <a:extLst>
                <a:ext uri="{FF2B5EF4-FFF2-40B4-BE49-F238E27FC236}">
                  <a16:creationId xmlns:a16="http://schemas.microsoft.com/office/drawing/2014/main" id="{F291E693-C49A-D446-B2FE-403E4E767C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324" t="6146" r="55255" b="71538"/>
            <a:stretch/>
          </p:blipFill>
          <p:spPr bwMode="auto">
            <a:xfrm>
              <a:off x="10723829" y="781102"/>
              <a:ext cx="1297141" cy="128982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30CB5F2A-AA08-A243-9302-D1A43812AD87}"/>
                </a:ext>
              </a:extLst>
            </p:cNvPr>
            <p:cNvGrpSpPr/>
            <p:nvPr/>
          </p:nvGrpSpPr>
          <p:grpSpPr>
            <a:xfrm>
              <a:off x="7724014" y="1528532"/>
              <a:ext cx="2668776" cy="876806"/>
              <a:chOff x="7125464" y="3127798"/>
              <a:chExt cx="2668776" cy="876806"/>
            </a:xfrm>
          </p:grpSpPr>
          <p:sp>
            <p:nvSpPr>
              <p:cNvPr id="19" name="Freeform 18">
                <a:extLst>
                  <a:ext uri="{FF2B5EF4-FFF2-40B4-BE49-F238E27FC236}">
                    <a16:creationId xmlns:a16="http://schemas.microsoft.com/office/drawing/2014/main" id="{9D4A451B-3158-C84E-A033-3C4CBB52827D}"/>
                  </a:ext>
                </a:extLst>
              </p:cNvPr>
              <p:cNvSpPr/>
              <p:nvPr/>
            </p:nvSpPr>
            <p:spPr>
              <a:xfrm>
                <a:off x="7125464" y="3302623"/>
                <a:ext cx="1577626" cy="701981"/>
              </a:xfrm>
              <a:custGeom>
                <a:avLst/>
                <a:gdLst>
                  <a:gd name="connsiteX0" fmla="*/ 1254617 w 2087754"/>
                  <a:gd name="connsiteY0" fmla="*/ 130160 h 2010173"/>
                  <a:gd name="connsiteX1" fmla="*/ 4937 w 2087754"/>
                  <a:gd name="connsiteY1" fmla="*/ 983600 h 2010173"/>
                  <a:gd name="connsiteX2" fmla="*/ 1752457 w 2087754"/>
                  <a:gd name="connsiteY2" fmla="*/ 2009760 h 2010173"/>
                  <a:gd name="connsiteX3" fmla="*/ 1224137 w 2087754"/>
                  <a:gd name="connsiteY3" fmla="*/ 861680 h 2010173"/>
                  <a:gd name="connsiteX4" fmla="*/ 2087737 w 2087754"/>
                  <a:gd name="connsiteY4" fmla="*/ 79360 h 2010173"/>
                  <a:gd name="connsiteX5" fmla="*/ 1254617 w 2087754"/>
                  <a:gd name="connsiteY5" fmla="*/ 130160 h 2010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7754" h="2010173">
                    <a:moveTo>
                      <a:pt x="1254617" y="130160"/>
                    </a:moveTo>
                    <a:cubicBezTo>
                      <a:pt x="907484" y="280867"/>
                      <a:pt x="-78036" y="670333"/>
                      <a:pt x="4937" y="983600"/>
                    </a:cubicBezTo>
                    <a:cubicBezTo>
                      <a:pt x="87910" y="1296867"/>
                      <a:pt x="1549257" y="2030080"/>
                      <a:pt x="1752457" y="2009760"/>
                    </a:cubicBezTo>
                    <a:cubicBezTo>
                      <a:pt x="1955657" y="1989440"/>
                      <a:pt x="1168257" y="1183413"/>
                      <a:pt x="1224137" y="861680"/>
                    </a:cubicBezTo>
                    <a:cubicBezTo>
                      <a:pt x="1280017" y="539947"/>
                      <a:pt x="2084350" y="202973"/>
                      <a:pt x="2087737" y="79360"/>
                    </a:cubicBezTo>
                    <a:cubicBezTo>
                      <a:pt x="2091124" y="-44253"/>
                      <a:pt x="1601750" y="-20547"/>
                      <a:pt x="1254617" y="13016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0AF29F21-0092-AB4D-A471-67FD37232491}"/>
                  </a:ext>
                </a:extLst>
              </p:cNvPr>
              <p:cNvCxnSpPr>
                <a:cxnSpLocks/>
              </p:cNvCxnSpPr>
              <p:nvPr/>
            </p:nvCxnSpPr>
            <p:spPr>
              <a:xfrm flipV="1">
                <a:off x="7914277" y="3127798"/>
                <a:ext cx="1879963" cy="45043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ross 20">
                <a:extLst>
                  <a:ext uri="{FF2B5EF4-FFF2-40B4-BE49-F238E27FC236}">
                    <a16:creationId xmlns:a16="http://schemas.microsoft.com/office/drawing/2014/main" id="{90E8C668-4756-0F4F-BD20-48BD9EE407CB}"/>
                  </a:ext>
                </a:extLst>
              </p:cNvPr>
              <p:cNvSpPr/>
              <p:nvPr/>
            </p:nvSpPr>
            <p:spPr>
              <a:xfrm>
                <a:off x="7722400" y="3524694"/>
                <a:ext cx="140639" cy="142427"/>
              </a:xfrm>
              <a:prstGeom prst="plus">
                <a:avLst>
                  <a:gd name="adj" fmla="val 46193"/>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22" name="TextBox 21">
                <a:extLst>
                  <a:ext uri="{FF2B5EF4-FFF2-40B4-BE49-F238E27FC236}">
                    <a16:creationId xmlns:a16="http://schemas.microsoft.com/office/drawing/2014/main" id="{2EA8BED6-A141-084E-96A9-4C798A4D0902}"/>
                  </a:ext>
                </a:extLst>
              </p:cNvPr>
              <p:cNvSpPr txBox="1"/>
              <p:nvPr/>
            </p:nvSpPr>
            <p:spPr>
              <a:xfrm>
                <a:off x="8905478" y="3233546"/>
                <a:ext cx="553902" cy="461665"/>
              </a:xfrm>
              <a:prstGeom prst="rect">
                <a:avLst/>
              </a:prstGeom>
              <a:noFill/>
            </p:spPr>
            <p:txBody>
              <a:bodyPr wrap="square" rtlCol="0">
                <a:spAutoFit/>
              </a:bodyPr>
              <a:lstStyle/>
              <a:p>
                <a:r>
                  <a:rPr lang="en-US" sz="2400" dirty="0"/>
                  <a:t>G</a:t>
                </a:r>
              </a:p>
            </p:txBody>
          </p:sp>
        </p:grpSp>
        <p:grpSp>
          <p:nvGrpSpPr>
            <p:cNvPr id="23" name="Group 22">
              <a:extLst>
                <a:ext uri="{FF2B5EF4-FFF2-40B4-BE49-F238E27FC236}">
                  <a16:creationId xmlns:a16="http://schemas.microsoft.com/office/drawing/2014/main" id="{ABB8AC4A-72F0-944F-B9EC-81410FCA5FC4}"/>
                </a:ext>
              </a:extLst>
            </p:cNvPr>
            <p:cNvGrpSpPr/>
            <p:nvPr/>
          </p:nvGrpSpPr>
          <p:grpSpPr>
            <a:xfrm>
              <a:off x="8638248" y="2186819"/>
              <a:ext cx="1635011" cy="664668"/>
              <a:chOff x="8039698" y="3786085"/>
              <a:chExt cx="1635011" cy="664668"/>
            </a:xfrm>
          </p:grpSpPr>
          <p:cxnSp>
            <p:nvCxnSpPr>
              <p:cNvPr id="24" name="Straight Arrow Connector 23">
                <a:extLst>
                  <a:ext uri="{FF2B5EF4-FFF2-40B4-BE49-F238E27FC236}">
                    <a16:creationId xmlns:a16="http://schemas.microsoft.com/office/drawing/2014/main" id="{D22EEF84-A0F4-2743-B06E-231CD4499DE0}"/>
                  </a:ext>
                </a:extLst>
              </p:cNvPr>
              <p:cNvCxnSpPr>
                <a:cxnSpLocks/>
              </p:cNvCxnSpPr>
              <p:nvPr/>
            </p:nvCxnSpPr>
            <p:spPr>
              <a:xfrm>
                <a:off x="8171547" y="3887955"/>
                <a:ext cx="1503162" cy="56279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Cross 24">
                <a:extLst>
                  <a:ext uri="{FF2B5EF4-FFF2-40B4-BE49-F238E27FC236}">
                    <a16:creationId xmlns:a16="http://schemas.microsoft.com/office/drawing/2014/main" id="{54521EAF-466B-5F45-9E28-67D6283E2E3D}"/>
                  </a:ext>
                </a:extLst>
              </p:cNvPr>
              <p:cNvSpPr/>
              <p:nvPr/>
            </p:nvSpPr>
            <p:spPr>
              <a:xfrm>
                <a:off x="8039698" y="3786085"/>
                <a:ext cx="140639" cy="142427"/>
              </a:xfrm>
              <a:prstGeom prst="plus">
                <a:avLst>
                  <a:gd name="adj" fmla="val 46193"/>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0000"/>
                  </a:solidFill>
                </a:endParaRPr>
              </a:p>
            </p:txBody>
          </p:sp>
          <p:sp>
            <p:nvSpPr>
              <p:cNvPr id="26" name="TextBox 25">
                <a:extLst>
                  <a:ext uri="{FF2B5EF4-FFF2-40B4-BE49-F238E27FC236}">
                    <a16:creationId xmlns:a16="http://schemas.microsoft.com/office/drawing/2014/main" id="{173A0969-93B6-6449-9279-AE63095D03F0}"/>
                  </a:ext>
                </a:extLst>
              </p:cNvPr>
              <p:cNvSpPr txBox="1"/>
              <p:nvPr/>
            </p:nvSpPr>
            <p:spPr>
              <a:xfrm>
                <a:off x="8926340" y="3887955"/>
                <a:ext cx="553902" cy="461665"/>
              </a:xfrm>
              <a:prstGeom prst="rect">
                <a:avLst/>
              </a:prstGeom>
              <a:noFill/>
            </p:spPr>
            <p:txBody>
              <a:bodyPr wrap="square" rtlCol="0">
                <a:spAutoFit/>
              </a:bodyPr>
              <a:lstStyle/>
              <a:p>
                <a:r>
                  <a:rPr lang="en-US" sz="2400" dirty="0"/>
                  <a:t>G</a:t>
                </a:r>
              </a:p>
            </p:txBody>
          </p:sp>
        </p:grpSp>
        <p:pic>
          <p:nvPicPr>
            <p:cNvPr id="27" name="Picture 2" descr="diagram">
              <a:extLst>
                <a:ext uri="{FF2B5EF4-FFF2-40B4-BE49-F238E27FC236}">
                  <a16:creationId xmlns:a16="http://schemas.microsoft.com/office/drawing/2014/main" id="{30DFF912-6E71-9D43-B9BD-8A35397DF9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937" t="6335" r="41642" b="71349"/>
            <a:stretch/>
          </p:blipFill>
          <p:spPr bwMode="auto">
            <a:xfrm>
              <a:off x="10717818" y="2139174"/>
              <a:ext cx="1297141" cy="1289826"/>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a:extLst>
              <a:ext uri="{FF2B5EF4-FFF2-40B4-BE49-F238E27FC236}">
                <a16:creationId xmlns:a16="http://schemas.microsoft.com/office/drawing/2014/main" id="{A28705B5-C1F9-984B-B73A-7ECBD53A01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213"/>
          <a:stretch/>
        </p:blipFill>
        <p:spPr bwMode="auto">
          <a:xfrm>
            <a:off x="3253490" y="1639398"/>
            <a:ext cx="3735824" cy="62417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F9A983C4-2784-3B45-BE6E-098A4D0A1A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57" t="55055" r="56293" b="3639"/>
          <a:stretch/>
        </p:blipFill>
        <p:spPr bwMode="auto">
          <a:xfrm>
            <a:off x="2310767" y="4295933"/>
            <a:ext cx="1596386" cy="15366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B3A04BF0-7312-9B4A-99E9-5AAE4E9CF0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632" t="55055" r="42718" b="3639"/>
          <a:stretch/>
        </p:blipFill>
        <p:spPr bwMode="auto">
          <a:xfrm>
            <a:off x="9314232" y="4295932"/>
            <a:ext cx="1596386" cy="15366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3C27AE90-4955-5246-9BB2-3EB7549A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517" t="55055" r="28833" b="3639"/>
          <a:stretch/>
        </p:blipFill>
        <p:spPr bwMode="auto">
          <a:xfrm>
            <a:off x="5994248" y="4295932"/>
            <a:ext cx="1596386" cy="15366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2B58A054-C235-3B46-88CD-0410357C4E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461" t="55055" r="14889" b="3639"/>
          <a:stretch/>
        </p:blipFill>
        <p:spPr bwMode="auto">
          <a:xfrm>
            <a:off x="7654240" y="4295932"/>
            <a:ext cx="1596386" cy="153666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a:extLst>
              <a:ext uri="{FF2B5EF4-FFF2-40B4-BE49-F238E27FC236}">
                <a16:creationId xmlns:a16="http://schemas.microsoft.com/office/drawing/2014/main" id="{B91D083A-B69B-9C42-8CE6-8F9C25C849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143" t="55055" r="1206" b="3639"/>
          <a:stretch/>
        </p:blipFill>
        <p:spPr bwMode="auto">
          <a:xfrm>
            <a:off x="4334256" y="4277154"/>
            <a:ext cx="1596386" cy="15366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07E8A4D-BF98-5D46-B2DC-09BA495F1FC6}"/>
              </a:ext>
            </a:extLst>
          </p:cNvPr>
          <p:cNvSpPr txBox="1"/>
          <p:nvPr/>
        </p:nvSpPr>
        <p:spPr>
          <a:xfrm>
            <a:off x="254680" y="3907822"/>
            <a:ext cx="1472184" cy="369332"/>
          </a:xfrm>
          <a:prstGeom prst="rect">
            <a:avLst/>
          </a:prstGeom>
          <a:noFill/>
        </p:spPr>
        <p:txBody>
          <a:bodyPr wrap="square" rtlCol="0">
            <a:spAutoFit/>
          </a:bodyPr>
          <a:lstStyle/>
          <a:p>
            <a:pPr algn="ctr"/>
            <a:r>
              <a:rPr lang="en-US" dirty="0"/>
              <a:t>Input</a:t>
            </a:r>
          </a:p>
        </p:txBody>
      </p:sp>
      <p:sp>
        <p:nvSpPr>
          <p:cNvPr id="40" name="TextBox 39">
            <a:extLst>
              <a:ext uri="{FF2B5EF4-FFF2-40B4-BE49-F238E27FC236}">
                <a16:creationId xmlns:a16="http://schemas.microsoft.com/office/drawing/2014/main" id="{B3867D40-08EE-BE46-B433-D527C9EC37D3}"/>
              </a:ext>
            </a:extLst>
          </p:cNvPr>
          <p:cNvSpPr txBox="1"/>
          <p:nvPr/>
        </p:nvSpPr>
        <p:spPr>
          <a:xfrm>
            <a:off x="2326591" y="3907822"/>
            <a:ext cx="1472184" cy="369332"/>
          </a:xfrm>
          <a:prstGeom prst="rect">
            <a:avLst/>
          </a:prstGeom>
          <a:noFill/>
        </p:spPr>
        <p:txBody>
          <a:bodyPr wrap="square" rtlCol="0">
            <a:spAutoFit/>
          </a:bodyPr>
          <a:lstStyle/>
          <a:p>
            <a:pPr algn="ctr"/>
            <a:r>
              <a:rPr lang="en-US" dirty="0"/>
              <a:t>Mean</a:t>
            </a:r>
          </a:p>
        </p:txBody>
      </p:sp>
      <p:sp>
        <p:nvSpPr>
          <p:cNvPr id="41" name="TextBox 40">
            <a:extLst>
              <a:ext uri="{FF2B5EF4-FFF2-40B4-BE49-F238E27FC236}">
                <a16:creationId xmlns:a16="http://schemas.microsoft.com/office/drawing/2014/main" id="{620E60EB-4CB5-A340-BE63-B25C253754DF}"/>
              </a:ext>
            </a:extLst>
          </p:cNvPr>
          <p:cNvSpPr txBox="1"/>
          <p:nvPr/>
        </p:nvSpPr>
        <p:spPr>
          <a:xfrm>
            <a:off x="4380415" y="3907822"/>
            <a:ext cx="1472184" cy="369332"/>
          </a:xfrm>
          <a:prstGeom prst="rect">
            <a:avLst/>
          </a:prstGeom>
          <a:noFill/>
        </p:spPr>
        <p:txBody>
          <a:bodyPr wrap="square" rtlCol="0">
            <a:spAutoFit/>
          </a:bodyPr>
          <a:lstStyle/>
          <a:p>
            <a:pPr algn="ctr"/>
            <a:r>
              <a:rPr lang="en-US" dirty="0"/>
              <a:t>Sample 1</a:t>
            </a:r>
          </a:p>
        </p:txBody>
      </p:sp>
      <p:sp>
        <p:nvSpPr>
          <p:cNvPr id="42" name="TextBox 41">
            <a:extLst>
              <a:ext uri="{FF2B5EF4-FFF2-40B4-BE49-F238E27FC236}">
                <a16:creationId xmlns:a16="http://schemas.microsoft.com/office/drawing/2014/main" id="{DFA1BA96-106C-3D43-8E0E-80E7BFBC3919}"/>
              </a:ext>
            </a:extLst>
          </p:cNvPr>
          <p:cNvSpPr txBox="1"/>
          <p:nvPr/>
        </p:nvSpPr>
        <p:spPr>
          <a:xfrm>
            <a:off x="6056349" y="3904044"/>
            <a:ext cx="1472184" cy="369332"/>
          </a:xfrm>
          <a:prstGeom prst="rect">
            <a:avLst/>
          </a:prstGeom>
          <a:noFill/>
        </p:spPr>
        <p:txBody>
          <a:bodyPr wrap="square" rtlCol="0">
            <a:spAutoFit/>
          </a:bodyPr>
          <a:lstStyle/>
          <a:p>
            <a:pPr algn="ctr"/>
            <a:r>
              <a:rPr lang="en-US" dirty="0"/>
              <a:t>Sample 2</a:t>
            </a:r>
          </a:p>
        </p:txBody>
      </p:sp>
      <p:sp>
        <p:nvSpPr>
          <p:cNvPr id="43" name="TextBox 42">
            <a:extLst>
              <a:ext uri="{FF2B5EF4-FFF2-40B4-BE49-F238E27FC236}">
                <a16:creationId xmlns:a16="http://schemas.microsoft.com/office/drawing/2014/main" id="{92629125-6E20-934A-8981-F24A1D6DE2A2}"/>
              </a:ext>
            </a:extLst>
          </p:cNvPr>
          <p:cNvSpPr txBox="1"/>
          <p:nvPr/>
        </p:nvSpPr>
        <p:spPr>
          <a:xfrm>
            <a:off x="7710255" y="3904044"/>
            <a:ext cx="1472184" cy="369332"/>
          </a:xfrm>
          <a:prstGeom prst="rect">
            <a:avLst/>
          </a:prstGeom>
          <a:noFill/>
        </p:spPr>
        <p:txBody>
          <a:bodyPr wrap="square" rtlCol="0">
            <a:spAutoFit/>
          </a:bodyPr>
          <a:lstStyle/>
          <a:p>
            <a:pPr algn="ctr"/>
            <a:r>
              <a:rPr lang="en-US" dirty="0"/>
              <a:t>Sample 3</a:t>
            </a:r>
          </a:p>
        </p:txBody>
      </p:sp>
      <p:sp>
        <p:nvSpPr>
          <p:cNvPr id="44" name="TextBox 43">
            <a:extLst>
              <a:ext uri="{FF2B5EF4-FFF2-40B4-BE49-F238E27FC236}">
                <a16:creationId xmlns:a16="http://schemas.microsoft.com/office/drawing/2014/main" id="{B1005226-673D-8D4C-B8F6-0A5B0EA78434}"/>
              </a:ext>
            </a:extLst>
          </p:cNvPr>
          <p:cNvSpPr txBox="1"/>
          <p:nvPr/>
        </p:nvSpPr>
        <p:spPr>
          <a:xfrm>
            <a:off x="9376333" y="3922543"/>
            <a:ext cx="1472184" cy="369332"/>
          </a:xfrm>
          <a:prstGeom prst="rect">
            <a:avLst/>
          </a:prstGeom>
          <a:noFill/>
        </p:spPr>
        <p:txBody>
          <a:bodyPr wrap="square" rtlCol="0">
            <a:spAutoFit/>
          </a:bodyPr>
          <a:lstStyle/>
          <a:p>
            <a:pPr algn="ctr"/>
            <a:r>
              <a:rPr lang="en-US" dirty="0"/>
              <a:t>Sample 4</a:t>
            </a:r>
          </a:p>
        </p:txBody>
      </p:sp>
    </p:spTree>
    <p:extLst>
      <p:ext uri="{BB962C8B-B14F-4D97-AF65-F5344CB8AC3E}">
        <p14:creationId xmlns:p14="http://schemas.microsoft.com/office/powerpoint/2010/main" val="5101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p:bldP spid="16" grpId="0"/>
      <p:bldP spid="40" grpId="0"/>
      <p:bldP spid="41" grpId="0"/>
      <p:bldP spid="42" grpId="0"/>
      <p:bldP spid="43" grpId="0"/>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1784-E766-5C4C-91B0-7009FB589BD9}"/>
              </a:ext>
            </a:extLst>
          </p:cNvPr>
          <p:cNvSpPr>
            <a:spLocks noGrp="1"/>
          </p:cNvSpPr>
          <p:nvPr>
            <p:ph type="title"/>
          </p:nvPr>
        </p:nvSpPr>
        <p:spPr>
          <a:xfrm>
            <a:off x="0" y="1"/>
            <a:ext cx="12192000" cy="877823"/>
          </a:xfrm>
        </p:spPr>
        <p:txBody>
          <a:bodyPr>
            <a:normAutofit/>
          </a:bodyPr>
          <a:lstStyle/>
          <a:p>
            <a:r>
              <a:rPr lang="en-US" dirty="0"/>
              <a:t>SOTA results on both SR and in-painting</a:t>
            </a:r>
          </a:p>
        </p:txBody>
      </p:sp>
      <p:pic>
        <p:nvPicPr>
          <p:cNvPr id="4098" name="Picture 2">
            <a:extLst>
              <a:ext uri="{FF2B5EF4-FFF2-40B4-BE49-F238E27FC236}">
                <a16:creationId xmlns:a16="http://schemas.microsoft.com/office/drawing/2014/main" id="{8A1B8D2D-A940-D04D-8205-4A53F426E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6628"/>
            <a:ext cx="8086065" cy="32660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0DA12477-4E5F-7848-B471-6D74FE408F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44" y="4612640"/>
            <a:ext cx="3388360" cy="90496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7B52335-D938-3C4F-A8CF-1C6B91BFD2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7728" y="4612640"/>
            <a:ext cx="3388360" cy="10073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1C5C0039-5137-E842-B194-4E224D1BB1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4273" y="1390933"/>
            <a:ext cx="3810052" cy="40761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77E605-1D24-7843-915B-DF206909047A}"/>
              </a:ext>
            </a:extLst>
          </p:cNvPr>
          <p:cNvSpPr txBox="1"/>
          <p:nvPr/>
        </p:nvSpPr>
        <p:spPr>
          <a:xfrm>
            <a:off x="493776" y="5757428"/>
            <a:ext cx="7461504" cy="1200329"/>
          </a:xfrm>
          <a:prstGeom prst="rect">
            <a:avLst/>
          </a:prstGeom>
          <a:noFill/>
        </p:spPr>
        <p:txBody>
          <a:bodyPr wrap="square" rtlCol="0">
            <a:spAutoFit/>
          </a:bodyPr>
          <a:lstStyle/>
          <a:p>
            <a:r>
              <a:rPr lang="en-US" dirty="0"/>
              <a:t>Our method is most competitive in </a:t>
            </a:r>
            <a:r>
              <a:rPr lang="en-US" b="1" dirty="0"/>
              <a:t>extremely ill-posed </a:t>
            </a:r>
            <a:r>
              <a:rPr lang="en-US" dirty="0"/>
              <a:t>scenarios:</a:t>
            </a:r>
          </a:p>
          <a:p>
            <a:pPr marL="285750" indent="-285750">
              <a:buFont typeface="Arial" panose="020B0604020202020204" pitchFamily="34" charset="0"/>
              <a:buChar char="•"/>
            </a:pPr>
            <a:r>
              <a:rPr lang="en-US" dirty="0"/>
              <a:t>High degradation (Super-resolution at 16x16 input resolutions)</a:t>
            </a:r>
          </a:p>
          <a:p>
            <a:pPr marL="285750" indent="-285750">
              <a:buFont typeface="Arial" panose="020B0604020202020204" pitchFamily="34" charset="0"/>
              <a:buChar char="•"/>
            </a:pPr>
            <a:r>
              <a:rPr lang="en-US" dirty="0"/>
              <a:t>Large occlusion marks (in-painting)</a:t>
            </a:r>
          </a:p>
          <a:p>
            <a:pPr marL="285750" indent="-285750">
              <a:buFont typeface="Arial" panose="020B0604020202020204" pitchFamily="34" charset="0"/>
              <a:buChar char="•"/>
            </a:pPr>
            <a:endParaRPr lang="en-US" dirty="0"/>
          </a:p>
        </p:txBody>
      </p:sp>
      <p:pic>
        <p:nvPicPr>
          <p:cNvPr id="4112" name="Picture 16">
            <a:extLst>
              <a:ext uri="{FF2B5EF4-FFF2-40B4-BE49-F238E27FC236}">
                <a16:creationId xmlns:a16="http://schemas.microsoft.com/office/drawing/2014/main" id="{B29E2E1D-9778-BB46-919D-111A8DCCBC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6031" y="5468098"/>
            <a:ext cx="3526536" cy="104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8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05099-733D-9F8A-5B46-A4285505B3F2}"/>
              </a:ext>
            </a:extLst>
          </p:cNvPr>
          <p:cNvSpPr>
            <a:spLocks noGrp="1"/>
          </p:cNvSpPr>
          <p:nvPr>
            <p:ph type="title"/>
          </p:nvPr>
        </p:nvSpPr>
        <p:spPr/>
        <p:txBody>
          <a:bodyPr>
            <a:normAutofit fontScale="90000"/>
          </a:bodyPr>
          <a:lstStyle/>
          <a:p>
            <a:r>
              <a:rPr lang="en-US" dirty="0"/>
              <a:t>Why are Machine Learning models not working on medical applications?</a:t>
            </a:r>
          </a:p>
        </p:txBody>
      </p:sp>
      <p:sp>
        <p:nvSpPr>
          <p:cNvPr id="3" name="Content Placeholder 2">
            <a:extLst>
              <a:ext uri="{FF2B5EF4-FFF2-40B4-BE49-F238E27FC236}">
                <a16:creationId xmlns:a16="http://schemas.microsoft.com/office/drawing/2014/main" id="{EC819C6E-F2C3-756F-723A-D5391A826691}"/>
              </a:ext>
            </a:extLst>
          </p:cNvPr>
          <p:cNvSpPr>
            <a:spLocks noGrp="1"/>
          </p:cNvSpPr>
          <p:nvPr>
            <p:ph sz="half" idx="1"/>
          </p:nvPr>
        </p:nvSpPr>
        <p:spPr/>
        <p:txBody>
          <a:bodyPr/>
          <a:lstStyle/>
          <a:p>
            <a:pPr marL="0" indent="0" algn="ctr">
              <a:buNone/>
            </a:pPr>
            <a:r>
              <a:rPr lang="en-US" sz="2800" b="1" dirty="0"/>
              <a:t>Lack of good labels</a:t>
            </a:r>
          </a:p>
          <a:p>
            <a:r>
              <a:rPr lang="en-US" sz="2400" dirty="0"/>
              <a:t>Alzheimer’s diagnosis accuracy just 42%</a:t>
            </a:r>
          </a:p>
        </p:txBody>
      </p:sp>
      <p:sp>
        <p:nvSpPr>
          <p:cNvPr id="5" name="Content Placeholder 4">
            <a:extLst>
              <a:ext uri="{FF2B5EF4-FFF2-40B4-BE49-F238E27FC236}">
                <a16:creationId xmlns:a16="http://schemas.microsoft.com/office/drawing/2014/main" id="{D1311284-2F43-3790-E734-114B47E9856C}"/>
              </a:ext>
            </a:extLst>
          </p:cNvPr>
          <p:cNvSpPr>
            <a:spLocks noGrp="1"/>
          </p:cNvSpPr>
          <p:nvPr>
            <p:ph sz="half" idx="2"/>
          </p:nvPr>
        </p:nvSpPr>
        <p:spPr/>
        <p:txBody>
          <a:bodyPr/>
          <a:lstStyle/>
          <a:p>
            <a:pPr marL="0" indent="0" algn="ctr">
              <a:buNone/>
            </a:pPr>
            <a:r>
              <a:rPr lang="en-US" sz="2800" b="1" dirty="0"/>
              <a:t>Lack of good input data/signal</a:t>
            </a:r>
          </a:p>
          <a:p>
            <a:r>
              <a:rPr lang="en-US" sz="2400" dirty="0"/>
              <a:t>Limited contrast</a:t>
            </a:r>
          </a:p>
        </p:txBody>
      </p:sp>
      <p:sp>
        <p:nvSpPr>
          <p:cNvPr id="6" name="Content Placeholder 5">
            <a:extLst>
              <a:ext uri="{FF2B5EF4-FFF2-40B4-BE49-F238E27FC236}">
                <a16:creationId xmlns:a16="http://schemas.microsoft.com/office/drawing/2014/main" id="{5C22949C-1C69-7B03-F3C5-40E8CDEF4BF1}"/>
              </a:ext>
            </a:extLst>
          </p:cNvPr>
          <p:cNvSpPr>
            <a:spLocks noGrp="1"/>
          </p:cNvSpPr>
          <p:nvPr>
            <p:ph sz="half" idx="13"/>
          </p:nvPr>
        </p:nvSpPr>
        <p:spPr>
          <a:xfrm>
            <a:off x="15239" y="4379976"/>
            <a:ext cx="6019801" cy="2075688"/>
          </a:xfrm>
        </p:spPr>
        <p:txBody>
          <a:bodyPr>
            <a:normAutofit/>
          </a:bodyPr>
          <a:lstStyle/>
          <a:p>
            <a:r>
              <a:rPr lang="en-US" sz="2400" dirty="0"/>
              <a:t>Labels are categorical instead of continuous</a:t>
            </a:r>
          </a:p>
        </p:txBody>
      </p:sp>
      <p:sp>
        <p:nvSpPr>
          <p:cNvPr id="7" name="Content Placeholder 6">
            <a:extLst>
              <a:ext uri="{FF2B5EF4-FFF2-40B4-BE49-F238E27FC236}">
                <a16:creationId xmlns:a16="http://schemas.microsoft.com/office/drawing/2014/main" id="{EB8EA1DD-9ADE-6FFA-3424-F76A8DD664CD}"/>
              </a:ext>
            </a:extLst>
          </p:cNvPr>
          <p:cNvSpPr>
            <a:spLocks noGrp="1"/>
          </p:cNvSpPr>
          <p:nvPr>
            <p:ph sz="half" idx="14"/>
          </p:nvPr>
        </p:nvSpPr>
        <p:spPr>
          <a:xfrm>
            <a:off x="6187440" y="4379976"/>
            <a:ext cx="6019800" cy="2075688"/>
          </a:xfrm>
        </p:spPr>
        <p:txBody>
          <a:bodyPr>
            <a:normAutofit/>
          </a:bodyPr>
          <a:lstStyle/>
          <a:p>
            <a:r>
              <a:rPr lang="en-US" sz="2400" dirty="0"/>
              <a:t>Low-resolution</a:t>
            </a:r>
          </a:p>
        </p:txBody>
      </p:sp>
      <p:pic>
        <p:nvPicPr>
          <p:cNvPr id="4098" name="Picture 2" descr="page8image65776816">
            <a:extLst>
              <a:ext uri="{FF2B5EF4-FFF2-40B4-BE49-F238E27FC236}">
                <a16:creationId xmlns:a16="http://schemas.microsoft.com/office/drawing/2014/main" id="{611D5960-34CE-11CA-5FAC-F779DE85E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782" y="1848823"/>
            <a:ext cx="2194434" cy="213668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page8image51200768">
            <a:extLst>
              <a:ext uri="{FF2B5EF4-FFF2-40B4-BE49-F238E27FC236}">
                <a16:creationId xmlns:a16="http://schemas.microsoft.com/office/drawing/2014/main" id="{01B4AE50-009F-9F2F-28D9-D374B49690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2451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age8image115704256">
            <a:extLst>
              <a:ext uri="{FF2B5EF4-FFF2-40B4-BE49-F238E27FC236}">
                <a16:creationId xmlns:a16="http://schemas.microsoft.com/office/drawing/2014/main" id="{3EFAD69D-7111-BD76-64EB-10591FB51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2400"/>
            <a:ext cx="127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page8image115707280">
            <a:extLst>
              <a:ext uri="{FF2B5EF4-FFF2-40B4-BE49-F238E27FC236}">
                <a16:creationId xmlns:a16="http://schemas.microsoft.com/office/drawing/2014/main" id="{10C7CD23-37DF-2B84-6266-108B266161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52400"/>
            <a:ext cx="127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up of a brain&#10;&#10;Description automatically generated">
            <a:extLst>
              <a:ext uri="{FF2B5EF4-FFF2-40B4-BE49-F238E27FC236}">
                <a16:creationId xmlns:a16="http://schemas.microsoft.com/office/drawing/2014/main" id="{F48E9EFD-C7B0-1090-CF84-A180D6359713}"/>
              </a:ext>
            </a:extLst>
          </p:cNvPr>
          <p:cNvPicPr>
            <a:picLocks noChangeAspect="1"/>
          </p:cNvPicPr>
          <p:nvPr/>
        </p:nvPicPr>
        <p:blipFill>
          <a:blip r:embed="rId6"/>
          <a:stretch>
            <a:fillRect/>
          </a:stretch>
        </p:blipFill>
        <p:spPr>
          <a:xfrm>
            <a:off x="361865" y="4958729"/>
            <a:ext cx="5326548" cy="1496935"/>
          </a:xfrm>
          <a:prstGeom prst="rect">
            <a:avLst/>
          </a:prstGeom>
        </p:spPr>
      </p:pic>
      <p:pic>
        <p:nvPicPr>
          <p:cNvPr id="11" name="Picture 10" descr="A close-up of a brain scan&#10;&#10;Description automatically generated">
            <a:extLst>
              <a:ext uri="{FF2B5EF4-FFF2-40B4-BE49-F238E27FC236}">
                <a16:creationId xmlns:a16="http://schemas.microsoft.com/office/drawing/2014/main" id="{A2FEFAE2-3965-AEA6-39E8-7BB53824D19E}"/>
              </a:ext>
            </a:extLst>
          </p:cNvPr>
          <p:cNvPicPr>
            <a:picLocks noChangeAspect="1"/>
          </p:cNvPicPr>
          <p:nvPr/>
        </p:nvPicPr>
        <p:blipFill>
          <a:blip r:embed="rId7"/>
          <a:stretch>
            <a:fillRect/>
          </a:stretch>
        </p:blipFill>
        <p:spPr>
          <a:xfrm>
            <a:off x="7534656" y="1847088"/>
            <a:ext cx="2601468" cy="1665852"/>
          </a:xfrm>
          <a:prstGeom prst="rect">
            <a:avLst/>
          </a:prstGeom>
        </p:spPr>
      </p:pic>
      <p:pic>
        <p:nvPicPr>
          <p:cNvPr id="4104" name="Picture 8" descr="page8image65774528">
            <a:extLst>
              <a:ext uri="{FF2B5EF4-FFF2-40B4-BE49-F238E27FC236}">
                <a16:creationId xmlns:a16="http://schemas.microsoft.com/office/drawing/2014/main" id="{F67DF63E-B2D3-1F64-9E94-9DA8B2D176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8468" y="4755982"/>
            <a:ext cx="1953844" cy="190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3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41109-CF88-1FB5-A860-AFC8A4F0BE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BE5BDD-F8C7-817B-A8E7-D662D5F9547B}"/>
              </a:ext>
            </a:extLst>
          </p:cNvPr>
          <p:cNvSpPr>
            <a:spLocks noGrp="1"/>
          </p:cNvSpPr>
          <p:nvPr>
            <p:ph type="title"/>
          </p:nvPr>
        </p:nvSpPr>
        <p:spPr/>
        <p:txBody>
          <a:bodyPr>
            <a:normAutofit/>
          </a:bodyPr>
          <a:lstStyle/>
          <a:p>
            <a:r>
              <a:rPr lang="en-US" dirty="0"/>
              <a:t>What can we do?</a:t>
            </a:r>
          </a:p>
        </p:txBody>
      </p:sp>
      <p:sp>
        <p:nvSpPr>
          <p:cNvPr id="3" name="Content Placeholder 2">
            <a:extLst>
              <a:ext uri="{FF2B5EF4-FFF2-40B4-BE49-F238E27FC236}">
                <a16:creationId xmlns:a16="http://schemas.microsoft.com/office/drawing/2014/main" id="{29E014EF-3A61-7CBA-AD9E-10D428D74D0D}"/>
              </a:ext>
            </a:extLst>
          </p:cNvPr>
          <p:cNvSpPr>
            <a:spLocks noGrp="1"/>
          </p:cNvSpPr>
          <p:nvPr>
            <p:ph sz="half" idx="1"/>
          </p:nvPr>
        </p:nvSpPr>
        <p:spPr/>
        <p:txBody>
          <a:bodyPr/>
          <a:lstStyle/>
          <a:p>
            <a:pPr marL="0" indent="0" algn="ctr">
              <a:buNone/>
            </a:pPr>
            <a:r>
              <a:rPr lang="en-US" sz="2800" b="1" dirty="0"/>
              <a:t>Lack of good labels</a:t>
            </a:r>
          </a:p>
          <a:p>
            <a:endParaRPr lang="en-US" dirty="0"/>
          </a:p>
          <a:p>
            <a:r>
              <a:rPr lang="en-US" sz="2400" dirty="0"/>
              <a:t>Solution: Unsupervised learning of patient trajectories = disease progression modelling</a:t>
            </a:r>
          </a:p>
        </p:txBody>
      </p:sp>
      <p:sp>
        <p:nvSpPr>
          <p:cNvPr id="5" name="Content Placeholder 4">
            <a:extLst>
              <a:ext uri="{FF2B5EF4-FFF2-40B4-BE49-F238E27FC236}">
                <a16:creationId xmlns:a16="http://schemas.microsoft.com/office/drawing/2014/main" id="{E042A2A6-7EE9-C2B0-7708-615FDB7273C8}"/>
              </a:ext>
            </a:extLst>
          </p:cNvPr>
          <p:cNvSpPr>
            <a:spLocks noGrp="1"/>
          </p:cNvSpPr>
          <p:nvPr>
            <p:ph sz="half" idx="2"/>
          </p:nvPr>
        </p:nvSpPr>
        <p:spPr/>
        <p:txBody>
          <a:bodyPr/>
          <a:lstStyle/>
          <a:p>
            <a:pPr marL="0" indent="0" algn="ctr">
              <a:buNone/>
            </a:pPr>
            <a:r>
              <a:rPr lang="en-US" sz="2800" b="1" dirty="0"/>
              <a:t>Lack of good input data/signal</a:t>
            </a:r>
          </a:p>
          <a:p>
            <a:endParaRPr lang="en-US" dirty="0"/>
          </a:p>
          <a:p>
            <a:r>
              <a:rPr lang="en-US" sz="2400" dirty="0"/>
              <a:t>Solution: Image Reconstruction with Deep Generative Models</a:t>
            </a:r>
          </a:p>
        </p:txBody>
      </p:sp>
      <p:pic>
        <p:nvPicPr>
          <p:cNvPr id="4101" name="Picture 5" descr="page8image51200768">
            <a:extLst>
              <a:ext uri="{FF2B5EF4-FFF2-40B4-BE49-F238E27FC236}">
                <a16:creationId xmlns:a16="http://schemas.microsoft.com/office/drawing/2014/main" id="{1F9FB53E-D815-0D81-9CCD-949643207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2451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age8image115704256">
            <a:extLst>
              <a:ext uri="{FF2B5EF4-FFF2-40B4-BE49-F238E27FC236}">
                <a16:creationId xmlns:a16="http://schemas.microsoft.com/office/drawing/2014/main" id="{E40E7F8D-CB17-CA06-AE7A-0A4CBA287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127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page8image115707280">
            <a:extLst>
              <a:ext uri="{FF2B5EF4-FFF2-40B4-BE49-F238E27FC236}">
                <a16:creationId xmlns:a16="http://schemas.microsoft.com/office/drawing/2014/main" id="{9C8B9D0D-D084-BF5A-F07A-072B262C7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52400"/>
            <a:ext cx="127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descr="A close-up of a brain&#10;&#10;Description automatically generated">
            <a:extLst>
              <a:ext uri="{FF2B5EF4-FFF2-40B4-BE49-F238E27FC236}">
                <a16:creationId xmlns:a16="http://schemas.microsoft.com/office/drawing/2014/main" id="{CB6220BC-0163-F7D6-5893-8CA8996EE677}"/>
              </a:ext>
            </a:extLst>
          </p:cNvPr>
          <p:cNvPicPr>
            <a:picLocks noGrp="1" noChangeAspect="1"/>
          </p:cNvPicPr>
          <p:nvPr>
            <p:ph sz="half" idx="14"/>
          </p:nvPr>
        </p:nvPicPr>
        <p:blipFill>
          <a:blip r:embed="rId5"/>
          <a:stretch>
            <a:fillRect/>
          </a:stretch>
        </p:blipFill>
        <p:spPr>
          <a:xfrm>
            <a:off x="5913755" y="3137602"/>
            <a:ext cx="6019800" cy="2253989"/>
          </a:xfrm>
        </p:spPr>
      </p:pic>
      <p:pic>
        <p:nvPicPr>
          <p:cNvPr id="6145" name="Picture 1" descr="page9image65501824">
            <a:extLst>
              <a:ext uri="{FF2B5EF4-FFF2-40B4-BE49-F238E27FC236}">
                <a16:creationId xmlns:a16="http://schemas.microsoft.com/office/drawing/2014/main" id="{61D2E723-D721-D467-D60E-36567FCFD5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509" y="3133008"/>
            <a:ext cx="3602736" cy="271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979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72E2-22F4-FA40-9FA8-5EFD1716492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0C25891-9FEA-3D90-8B1F-BF37E5BDD472}"/>
              </a:ext>
            </a:extLst>
          </p:cNvPr>
          <p:cNvSpPr>
            <a:spLocks noGrp="1"/>
          </p:cNvSpPr>
          <p:nvPr>
            <p:ph sz="half" idx="1"/>
          </p:nvPr>
        </p:nvSpPr>
        <p:spPr/>
        <p:txBody>
          <a:bodyPr/>
          <a:lstStyle/>
          <a:p>
            <a:r>
              <a:rPr lang="en-US" dirty="0"/>
              <a:t>Disease progression modelling of Alzheimer’s disease</a:t>
            </a:r>
          </a:p>
        </p:txBody>
      </p:sp>
      <p:pic>
        <p:nvPicPr>
          <p:cNvPr id="14" name="Content Placeholder 13">
            <a:extLst>
              <a:ext uri="{FF2B5EF4-FFF2-40B4-BE49-F238E27FC236}">
                <a16:creationId xmlns:a16="http://schemas.microsoft.com/office/drawing/2014/main" id="{811F86C5-2DA9-2842-FFD0-E09440DD5480}"/>
              </a:ext>
            </a:extLst>
          </p:cNvPr>
          <p:cNvPicPr>
            <a:picLocks noGrp="1" noChangeAspect="1"/>
          </p:cNvPicPr>
          <p:nvPr>
            <p:ph sz="half" idx="2"/>
          </p:nvPr>
        </p:nvPicPr>
        <p:blipFill>
          <a:blip r:embed="rId2"/>
          <a:stretch>
            <a:fillRect/>
          </a:stretch>
        </p:blipFill>
        <p:spPr>
          <a:xfrm>
            <a:off x="167640" y="1657958"/>
            <a:ext cx="6019800" cy="1771042"/>
          </a:xfrm>
        </p:spPr>
      </p:pic>
      <p:sp>
        <p:nvSpPr>
          <p:cNvPr id="5" name="Content Placeholder 4">
            <a:extLst>
              <a:ext uri="{FF2B5EF4-FFF2-40B4-BE49-F238E27FC236}">
                <a16:creationId xmlns:a16="http://schemas.microsoft.com/office/drawing/2014/main" id="{F4F767B0-539C-1C14-2E10-006359724A21}"/>
              </a:ext>
            </a:extLst>
          </p:cNvPr>
          <p:cNvSpPr>
            <a:spLocks noGrp="1"/>
          </p:cNvSpPr>
          <p:nvPr>
            <p:ph sz="half" idx="13"/>
          </p:nvPr>
        </p:nvSpPr>
        <p:spPr>
          <a:xfrm>
            <a:off x="15239" y="3782568"/>
            <a:ext cx="6019801" cy="2755392"/>
          </a:xfrm>
        </p:spPr>
        <p:txBody>
          <a:bodyPr/>
          <a:lstStyle/>
          <a:p>
            <a:r>
              <a:rPr lang="en-US" dirty="0"/>
              <a:t>Joint Modelling of Multiple Neurodegenerative Diseases</a:t>
            </a:r>
          </a:p>
        </p:txBody>
      </p:sp>
      <p:sp>
        <p:nvSpPr>
          <p:cNvPr id="6" name="Content Placeholder 5">
            <a:extLst>
              <a:ext uri="{FF2B5EF4-FFF2-40B4-BE49-F238E27FC236}">
                <a16:creationId xmlns:a16="http://schemas.microsoft.com/office/drawing/2014/main" id="{E84EA567-6B0E-E7A7-7688-5BCC6C2065FA}"/>
              </a:ext>
            </a:extLst>
          </p:cNvPr>
          <p:cNvSpPr>
            <a:spLocks noGrp="1"/>
          </p:cNvSpPr>
          <p:nvPr>
            <p:ph sz="half" idx="14"/>
          </p:nvPr>
        </p:nvSpPr>
        <p:spPr>
          <a:xfrm>
            <a:off x="6187440" y="914400"/>
            <a:ext cx="6019800" cy="5541264"/>
          </a:xfrm>
        </p:spPr>
        <p:txBody>
          <a:bodyPr/>
          <a:lstStyle/>
          <a:p>
            <a:r>
              <a:rPr lang="en-US" dirty="0"/>
              <a:t>Image Reconstruction using Deep Generative Models</a:t>
            </a:r>
          </a:p>
          <a:p>
            <a:endParaRPr lang="en-US" dirty="0"/>
          </a:p>
          <a:p>
            <a:endParaRPr lang="en-US" dirty="0"/>
          </a:p>
        </p:txBody>
      </p:sp>
      <p:pic>
        <p:nvPicPr>
          <p:cNvPr id="15" name="Picture 14">
            <a:extLst>
              <a:ext uri="{FF2B5EF4-FFF2-40B4-BE49-F238E27FC236}">
                <a16:creationId xmlns:a16="http://schemas.microsoft.com/office/drawing/2014/main" id="{70454516-1441-C057-FD86-B5C9985E41C0}"/>
              </a:ext>
            </a:extLst>
          </p:cNvPr>
          <p:cNvPicPr>
            <a:picLocks noChangeAspect="1"/>
          </p:cNvPicPr>
          <p:nvPr/>
        </p:nvPicPr>
        <p:blipFill rotWithShape="1">
          <a:blip r:embed="rId3"/>
          <a:srcRect b="57483"/>
          <a:stretch/>
        </p:blipFill>
        <p:spPr>
          <a:xfrm>
            <a:off x="384048" y="4672294"/>
            <a:ext cx="5054122" cy="1655353"/>
          </a:xfrm>
          <a:prstGeom prst="rect">
            <a:avLst/>
          </a:prstGeom>
        </p:spPr>
      </p:pic>
      <p:pic>
        <p:nvPicPr>
          <p:cNvPr id="16" name="Content Placeholder 13" descr="A close-up of a brain&#10;&#10;Description automatically generated">
            <a:extLst>
              <a:ext uri="{FF2B5EF4-FFF2-40B4-BE49-F238E27FC236}">
                <a16:creationId xmlns:a16="http://schemas.microsoft.com/office/drawing/2014/main" id="{A2D8AB60-2962-D172-C31D-54110857E661}"/>
              </a:ext>
            </a:extLst>
          </p:cNvPr>
          <p:cNvPicPr>
            <a:picLocks noChangeAspect="1"/>
          </p:cNvPicPr>
          <p:nvPr/>
        </p:nvPicPr>
        <p:blipFill>
          <a:blip r:embed="rId4"/>
          <a:stretch>
            <a:fillRect/>
          </a:stretch>
        </p:blipFill>
        <p:spPr>
          <a:xfrm>
            <a:off x="6812279" y="1832529"/>
            <a:ext cx="4947539" cy="1852503"/>
          </a:xfrm>
          <a:prstGeom prst="rect">
            <a:avLst/>
          </a:prstGeom>
        </p:spPr>
      </p:pic>
    </p:spTree>
    <p:extLst>
      <p:ext uri="{BB962C8B-B14F-4D97-AF65-F5344CB8AC3E}">
        <p14:creationId xmlns:p14="http://schemas.microsoft.com/office/powerpoint/2010/main" val="337422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A0346-715C-1EDF-51D1-3CE5723FC8A4}"/>
              </a:ext>
            </a:extLst>
          </p:cNvPr>
          <p:cNvSpPr>
            <a:spLocks noGrp="1"/>
          </p:cNvSpPr>
          <p:nvPr>
            <p:ph type="title"/>
          </p:nvPr>
        </p:nvSpPr>
        <p:spPr/>
        <p:txBody>
          <a:bodyPr/>
          <a:lstStyle/>
          <a:p>
            <a:r>
              <a:rPr lang="en-US" dirty="0"/>
              <a:t>Alzheimer’s Disease is a Devastating Disease</a:t>
            </a:r>
          </a:p>
        </p:txBody>
      </p:sp>
      <p:sp>
        <p:nvSpPr>
          <p:cNvPr id="7" name="Content Placeholder 6">
            <a:extLst>
              <a:ext uri="{FF2B5EF4-FFF2-40B4-BE49-F238E27FC236}">
                <a16:creationId xmlns:a16="http://schemas.microsoft.com/office/drawing/2014/main" id="{4E2551EC-0AAB-8BBC-CFFC-A3FF6CDC72A7}"/>
              </a:ext>
            </a:extLst>
          </p:cNvPr>
          <p:cNvSpPr>
            <a:spLocks noGrp="1"/>
          </p:cNvSpPr>
          <p:nvPr>
            <p:ph idx="1"/>
          </p:nvPr>
        </p:nvSpPr>
        <p:spPr>
          <a:xfrm>
            <a:off x="104171" y="1041722"/>
            <a:ext cx="12002947" cy="5752269"/>
          </a:xfrm>
        </p:spPr>
        <p:txBody>
          <a:bodyPr>
            <a:noAutofit/>
          </a:bodyPr>
          <a:lstStyle/>
          <a:p>
            <a:pPr marL="0" indent="0">
              <a:buNone/>
            </a:pPr>
            <a:r>
              <a:rPr lang="en-US" sz="3600" dirty="0"/>
              <a:t>46 million </a:t>
            </a:r>
          </a:p>
          <a:p>
            <a:pPr marL="0" indent="0">
              <a:buNone/>
            </a:pPr>
            <a:r>
              <a:rPr lang="en-US" sz="3600" dirty="0"/>
              <a:t>people affected</a:t>
            </a:r>
          </a:p>
          <a:p>
            <a:endParaRPr lang="en-US" sz="3600" dirty="0"/>
          </a:p>
          <a:p>
            <a:endParaRPr lang="en-US" sz="3600" dirty="0"/>
          </a:p>
          <a:p>
            <a:endParaRPr lang="en-US" sz="3600" dirty="0"/>
          </a:p>
          <a:p>
            <a:r>
              <a:rPr lang="en-US" dirty="0"/>
              <a:t>No treatments available to stop or slow down cognitive decline</a:t>
            </a:r>
          </a:p>
          <a:p>
            <a:r>
              <a:rPr lang="en-US" dirty="0"/>
              <a:t>Why did clinical trials fail? Treatments were not administered early enough</a:t>
            </a:r>
          </a:p>
          <a:p>
            <a:endParaRPr lang="en-US" dirty="0"/>
          </a:p>
          <a:p>
            <a:r>
              <a:rPr lang="en-US" dirty="0"/>
              <a:t>How can we then identify subjects early in order to administer the treatments?</a:t>
            </a:r>
          </a:p>
          <a:p>
            <a:r>
              <a:rPr lang="en-US" dirty="0"/>
              <a:t>Disease progression model …</a:t>
            </a:r>
          </a:p>
        </p:txBody>
      </p:sp>
      <p:pic>
        <p:nvPicPr>
          <p:cNvPr id="8193" name="Picture 1" descr="page12image65681216">
            <a:extLst>
              <a:ext uri="{FF2B5EF4-FFF2-40B4-BE49-F238E27FC236}">
                <a16:creationId xmlns:a16="http://schemas.microsoft.com/office/drawing/2014/main" id="{3A21F214-0F29-E780-1C46-466BDB1B7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840" y="839513"/>
            <a:ext cx="7652989" cy="3110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6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F0096-6FCE-F16A-0343-F46144E4A85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FE7599F-4A01-D1F1-B4F3-FEDFCAEBF231}"/>
              </a:ext>
            </a:extLst>
          </p:cNvPr>
          <p:cNvPicPr>
            <a:picLocks noChangeAspect="1"/>
          </p:cNvPicPr>
          <p:nvPr/>
        </p:nvPicPr>
        <p:blipFill>
          <a:blip r:embed="rId2"/>
          <a:srcRect/>
          <a:stretch/>
        </p:blipFill>
        <p:spPr>
          <a:xfrm>
            <a:off x="762019" y="1065596"/>
            <a:ext cx="10288965" cy="4492997"/>
          </a:xfrm>
          <a:prstGeom prst="rect">
            <a:avLst/>
          </a:prstGeom>
        </p:spPr>
      </p:pic>
      <p:sp>
        <p:nvSpPr>
          <p:cNvPr id="2" name="Title 1">
            <a:extLst>
              <a:ext uri="{FF2B5EF4-FFF2-40B4-BE49-F238E27FC236}">
                <a16:creationId xmlns:a16="http://schemas.microsoft.com/office/drawing/2014/main" id="{758C71D0-0BBE-FA68-D512-0DFE04F3966F}"/>
              </a:ext>
            </a:extLst>
          </p:cNvPr>
          <p:cNvSpPr>
            <a:spLocks noGrp="1"/>
          </p:cNvSpPr>
          <p:nvPr>
            <p:ph type="title"/>
          </p:nvPr>
        </p:nvSpPr>
        <p:spPr/>
        <p:txBody>
          <a:bodyPr/>
          <a:lstStyle/>
          <a:p>
            <a:r>
              <a:rPr lang="en-US" dirty="0"/>
              <a:t>Building a Disease Progression Model</a:t>
            </a:r>
          </a:p>
        </p:txBody>
      </p:sp>
      <p:sp>
        <p:nvSpPr>
          <p:cNvPr id="5" name="Content Placeholder 4">
            <a:extLst>
              <a:ext uri="{FF2B5EF4-FFF2-40B4-BE49-F238E27FC236}">
                <a16:creationId xmlns:a16="http://schemas.microsoft.com/office/drawing/2014/main" id="{C6C7142D-3D76-7C3E-04AC-6CB17B6A702B}"/>
              </a:ext>
            </a:extLst>
          </p:cNvPr>
          <p:cNvSpPr>
            <a:spLocks noGrp="1"/>
          </p:cNvSpPr>
          <p:nvPr>
            <p:ph idx="1"/>
          </p:nvPr>
        </p:nvSpPr>
        <p:spPr>
          <a:xfrm>
            <a:off x="94526" y="5496275"/>
            <a:ext cx="12002947" cy="680863"/>
          </a:xfrm>
        </p:spPr>
        <p:txBody>
          <a:bodyPr>
            <a:noAutofit/>
          </a:bodyPr>
          <a:lstStyle/>
          <a:p>
            <a:endParaRPr lang="en-US" sz="2400" dirty="0"/>
          </a:p>
        </p:txBody>
      </p:sp>
    </p:spTree>
    <p:extLst>
      <p:ext uri="{BB962C8B-B14F-4D97-AF65-F5344CB8AC3E}">
        <p14:creationId xmlns:p14="http://schemas.microsoft.com/office/powerpoint/2010/main" val="11358783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1232</TotalTime>
  <Words>1215</Words>
  <Application>Microsoft Macintosh PowerPoint</Application>
  <PresentationFormat>Widescreen</PresentationFormat>
  <Paragraphs>222</Paragraphs>
  <Slides>43</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CMSS8</vt:lpstr>
      <vt:lpstr>Office Theme</vt:lpstr>
      <vt:lpstr>Medical Image Generation and Analysis using Bayesian Generative Models</vt:lpstr>
      <vt:lpstr>Machine Learning algorithms have achieved impressive milestones</vt:lpstr>
      <vt:lpstr>Machine Learning holds great promise for improving healthcare</vt:lpstr>
      <vt:lpstr>However, for many medical applications, these promises have not been fulfilled</vt:lpstr>
      <vt:lpstr>Why are Machine Learning models not working on medical applications?</vt:lpstr>
      <vt:lpstr>What can we do?</vt:lpstr>
      <vt:lpstr>Outline</vt:lpstr>
      <vt:lpstr>Alzheimer’s Disease is a Devastating Disease</vt:lpstr>
      <vt:lpstr>Building a Disease Progression Model</vt:lpstr>
      <vt:lpstr>Building a Disease Progression Model</vt:lpstr>
      <vt:lpstr>Building a Disease Progression Model</vt:lpstr>
      <vt:lpstr>Building a Disease Progression Model</vt:lpstr>
      <vt:lpstr>Building a Disease Progression Model</vt:lpstr>
      <vt:lpstr>Building a Disease Progression Model</vt:lpstr>
      <vt:lpstr>Building a Disease Progression Model</vt:lpstr>
      <vt:lpstr>Building a Disease Progression Model</vt:lpstr>
      <vt:lpstr>Building a Disease Progression Model</vt:lpstr>
      <vt:lpstr>Building a Disease Progression Model</vt:lpstr>
      <vt:lpstr>Building a Disease Progression Model</vt:lpstr>
      <vt:lpstr>Building a Disease Progression Model</vt:lpstr>
      <vt:lpstr>Building a Disease Progression Model</vt:lpstr>
      <vt:lpstr>Building a Disease Progression Model</vt:lpstr>
      <vt:lpstr>Aim: Build a disease progression model for vertexwise data</vt:lpstr>
      <vt:lpstr>Our model clusters vertices with similar trajectories of pathology</vt:lpstr>
      <vt:lpstr>Our model clusters vertices with similar trajectories of pathology</vt:lpstr>
      <vt:lpstr>Our model clusters vertices with similar trajectories of pathology</vt:lpstr>
      <vt:lpstr>Our model clusters vertices with similar trajectories of pathology</vt:lpstr>
      <vt:lpstr>Our model clusters vertices with similar trajectories of pathology</vt:lpstr>
      <vt:lpstr>Our model clusters vertices with similar trajectories of pathology</vt:lpstr>
      <vt:lpstr>Our model clusters vertices with similar trajectories of pathology</vt:lpstr>
      <vt:lpstr>Building the model using a Bayesian framework</vt:lpstr>
      <vt:lpstr>Our Model finds Plausible Atrophy Patterns on Four Datasets</vt:lpstr>
      <vt:lpstr>Validation – Model Robustly Estimates Atrophy Patterns</vt:lpstr>
      <vt:lpstr>Disease Progression Modelling - Summary</vt:lpstr>
      <vt:lpstr>Outline</vt:lpstr>
      <vt:lpstr>Aim: Image reconstruction using pre-trained generator models</vt:lpstr>
      <vt:lpstr>Aim: </vt:lpstr>
      <vt:lpstr>Sample multiple reconstructions</vt:lpstr>
      <vt:lpstr>Previous methods </vt:lpstr>
      <vt:lpstr>Our method</vt:lpstr>
      <vt:lpstr>Our Bayesian approach</vt:lpstr>
      <vt:lpstr>Sampling multiple reconstructions through Variational Inference</vt:lpstr>
      <vt:lpstr>SOTA results on both SR and in-painting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Image Generation and Analysis using Bayesian Generative Models</dc:title>
  <dc:creator>Razvan Marinescu</dc:creator>
  <cp:lastModifiedBy>Razvan Marinescu</cp:lastModifiedBy>
  <cp:revision>36</cp:revision>
  <dcterms:created xsi:type="dcterms:W3CDTF">2024-02-09T06:23:24Z</dcterms:created>
  <dcterms:modified xsi:type="dcterms:W3CDTF">2024-02-10T02:55:57Z</dcterms:modified>
</cp:coreProperties>
</file>